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8"/>
  </p:notesMasterIdLst>
  <p:sldIdLst>
    <p:sldId id="327" r:id="rId2"/>
    <p:sldId id="313" r:id="rId3"/>
    <p:sldId id="328" r:id="rId4"/>
    <p:sldId id="341" r:id="rId5"/>
    <p:sldId id="378" r:id="rId6"/>
    <p:sldId id="351" r:id="rId7"/>
    <p:sldId id="354" r:id="rId8"/>
    <p:sldId id="312" r:id="rId9"/>
    <p:sldId id="302" r:id="rId10"/>
    <p:sldId id="336" r:id="rId11"/>
    <p:sldId id="290" r:id="rId12"/>
    <p:sldId id="353" r:id="rId13"/>
    <p:sldId id="381" r:id="rId14"/>
    <p:sldId id="382" r:id="rId15"/>
    <p:sldId id="343" r:id="rId16"/>
    <p:sldId id="344" r:id="rId17"/>
    <p:sldId id="345" r:id="rId18"/>
    <p:sldId id="352" r:id="rId19"/>
    <p:sldId id="383" r:id="rId20"/>
    <p:sldId id="388" r:id="rId21"/>
    <p:sldId id="346" r:id="rId22"/>
    <p:sldId id="385" r:id="rId23"/>
    <p:sldId id="367" r:id="rId24"/>
    <p:sldId id="372" r:id="rId25"/>
    <p:sldId id="393" r:id="rId26"/>
    <p:sldId id="394" r:id="rId27"/>
    <p:sldId id="395" r:id="rId28"/>
    <p:sldId id="396" r:id="rId29"/>
    <p:sldId id="397" r:id="rId30"/>
    <p:sldId id="386" r:id="rId31"/>
    <p:sldId id="380" r:id="rId32"/>
    <p:sldId id="350" r:id="rId33"/>
    <p:sldId id="379" r:id="rId34"/>
    <p:sldId id="389" r:id="rId35"/>
    <p:sldId id="355" r:id="rId36"/>
    <p:sldId id="349" r:id="rId37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A5D"/>
    <a:srgbClr val="F5D48B"/>
    <a:srgbClr val="B7DFDA"/>
    <a:srgbClr val="65BAAF"/>
    <a:srgbClr val="ECB22D"/>
    <a:srgbClr val="C2E3FA"/>
    <a:srgbClr val="5D9595"/>
    <a:srgbClr val="60B7F2"/>
    <a:srgbClr val="D9E1E2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2E42DE-1C24-4B8A-86A6-1E3E6B9D6D0C}" v="5" dt="2022-09-07T19:50:23.9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0" autoAdjust="0"/>
    <p:restoredTop sz="30353" autoAdjust="0"/>
  </p:normalViewPr>
  <p:slideViewPr>
    <p:cSldViewPr snapToGrid="0">
      <p:cViewPr varScale="1">
        <p:scale>
          <a:sx n="24" d="100"/>
          <a:sy n="24" d="100"/>
        </p:scale>
        <p:origin x="2731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217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47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45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BDEEEC-B46F-48F3-B6B7-BAED47F53B86}" type="doc">
      <dgm:prSet loTypeId="urn:microsoft.com/office/officeart/2005/8/layout/default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3A229C05-9428-4592-BB8E-D6DD7305FAB9}">
      <dgm:prSet phldrT="[Text]" custT="1"/>
      <dgm:spPr/>
      <dgm:t>
        <a:bodyPr/>
        <a:lstStyle/>
        <a:p>
          <a:r>
            <a:rPr lang="en-US" sz="1600" b="0" dirty="0">
              <a:latin typeface="Karla" panose="020B0004030503030003" pitchFamily="34" charset="0"/>
            </a:rPr>
            <a:t>What are Extraordinary Donor Experiences (EDEs)?</a:t>
          </a:r>
        </a:p>
      </dgm:t>
    </dgm:pt>
    <dgm:pt modelId="{5ADCB830-78FB-4340-9091-90F3E57FE8C0}" type="parTrans" cxnId="{E6A78711-36C9-4061-B8C9-DF57BDF7F3CB}">
      <dgm:prSet/>
      <dgm:spPr/>
      <dgm:t>
        <a:bodyPr/>
        <a:lstStyle/>
        <a:p>
          <a:endParaRPr lang="en-US" sz="1600" b="0">
            <a:latin typeface="Karla" panose="020B0004030503030003" pitchFamily="34" charset="0"/>
          </a:endParaRPr>
        </a:p>
      </dgm:t>
    </dgm:pt>
    <dgm:pt modelId="{86EF29FF-61FB-4D31-B8DB-89BF94D8420A}" type="sibTrans" cxnId="{E6A78711-36C9-4061-B8C9-DF57BDF7F3CB}">
      <dgm:prSet/>
      <dgm:spPr/>
      <dgm:t>
        <a:bodyPr/>
        <a:lstStyle/>
        <a:p>
          <a:endParaRPr lang="en-US" sz="1600" b="0">
            <a:latin typeface="Karla" panose="020B0004030503030003" pitchFamily="34" charset="0"/>
          </a:endParaRPr>
        </a:p>
      </dgm:t>
    </dgm:pt>
    <dgm:pt modelId="{4A0BEAF2-F9DB-4BE7-9B0E-063DF2A2584D}">
      <dgm:prSet custT="1"/>
      <dgm:spPr/>
      <dgm:t>
        <a:bodyPr/>
        <a:lstStyle/>
        <a:p>
          <a:r>
            <a:rPr lang="en-US" sz="1600" b="0">
              <a:latin typeface="Karla" panose="020B0004030503030003" pitchFamily="34" charset="0"/>
            </a:rPr>
            <a:t>Why is it critical that you continuously work within the EDE framework?</a:t>
          </a:r>
          <a:endParaRPr lang="en-US" sz="1600" b="0" dirty="0">
            <a:latin typeface="Karla" panose="020B0004030503030003" pitchFamily="34" charset="0"/>
          </a:endParaRPr>
        </a:p>
      </dgm:t>
    </dgm:pt>
    <dgm:pt modelId="{36A971D7-29D1-4A74-AF2E-8CA62D77F4C2}" type="parTrans" cxnId="{AEA4F3BA-5F96-487D-B307-7B9A4A35C97F}">
      <dgm:prSet/>
      <dgm:spPr/>
      <dgm:t>
        <a:bodyPr/>
        <a:lstStyle/>
        <a:p>
          <a:endParaRPr lang="en-US" sz="1600" b="0">
            <a:latin typeface="Karla" panose="020B0004030503030003" pitchFamily="34" charset="0"/>
          </a:endParaRPr>
        </a:p>
      </dgm:t>
    </dgm:pt>
    <dgm:pt modelId="{D3CDC8A8-D896-480A-9C13-8C72234748D1}" type="sibTrans" cxnId="{AEA4F3BA-5F96-487D-B307-7B9A4A35C97F}">
      <dgm:prSet/>
      <dgm:spPr/>
      <dgm:t>
        <a:bodyPr/>
        <a:lstStyle/>
        <a:p>
          <a:endParaRPr lang="en-US" sz="1600" b="0">
            <a:latin typeface="Karla" panose="020B0004030503030003" pitchFamily="34" charset="0"/>
          </a:endParaRPr>
        </a:p>
      </dgm:t>
    </dgm:pt>
    <dgm:pt modelId="{EED66591-7EE4-45C1-A894-A6DF8FB68C50}">
      <dgm:prSet custT="1"/>
      <dgm:spPr/>
      <dgm:t>
        <a:bodyPr/>
        <a:lstStyle/>
        <a:p>
          <a:r>
            <a:rPr lang="en-US" sz="1600" b="0">
              <a:latin typeface="Karla" panose="020B0004030503030003" pitchFamily="34" charset="0"/>
            </a:rPr>
            <a:t>How do EDEs inform your conversations and fundraising strategies?</a:t>
          </a:r>
          <a:endParaRPr lang="en-US" sz="1600" b="0" dirty="0">
            <a:latin typeface="Karla" panose="020B0004030503030003" pitchFamily="34" charset="0"/>
          </a:endParaRPr>
        </a:p>
      </dgm:t>
    </dgm:pt>
    <dgm:pt modelId="{FE65FBA5-22FE-4D6F-A5EE-812526C05CE2}" type="parTrans" cxnId="{92D36262-2391-4BB3-8DCA-C02A4C6D65A7}">
      <dgm:prSet/>
      <dgm:spPr/>
      <dgm:t>
        <a:bodyPr/>
        <a:lstStyle/>
        <a:p>
          <a:endParaRPr lang="en-US" sz="1600" b="0">
            <a:latin typeface="Karla" panose="020B0004030503030003" pitchFamily="34" charset="0"/>
          </a:endParaRPr>
        </a:p>
      </dgm:t>
    </dgm:pt>
    <dgm:pt modelId="{376FE5E0-4A23-45E6-981E-D47C1C5BB325}" type="sibTrans" cxnId="{92D36262-2391-4BB3-8DCA-C02A4C6D65A7}">
      <dgm:prSet/>
      <dgm:spPr/>
      <dgm:t>
        <a:bodyPr/>
        <a:lstStyle/>
        <a:p>
          <a:endParaRPr lang="en-US" sz="1600" b="0">
            <a:latin typeface="Karla" panose="020B0004030503030003" pitchFamily="34" charset="0"/>
          </a:endParaRPr>
        </a:p>
      </dgm:t>
    </dgm:pt>
    <dgm:pt modelId="{BBA95BD7-1C05-43D1-A86D-EA5A945AF8F6}">
      <dgm:prSet custT="1"/>
      <dgm:spPr/>
      <dgm:t>
        <a:bodyPr/>
        <a:lstStyle/>
        <a:p>
          <a:r>
            <a:rPr lang="en-US" sz="1600" b="0" dirty="0">
              <a:latin typeface="Karla" panose="020B0004030503030003" pitchFamily="34" charset="0"/>
            </a:rPr>
            <a:t>What does psychology say about the brain and EDEs?</a:t>
          </a:r>
        </a:p>
      </dgm:t>
    </dgm:pt>
    <dgm:pt modelId="{D7217F37-9A95-4CE9-8A03-FA4C26EDFA38}" type="parTrans" cxnId="{4554F1F8-E7CE-45C5-A4C0-208737D7E8CC}">
      <dgm:prSet/>
      <dgm:spPr/>
      <dgm:t>
        <a:bodyPr/>
        <a:lstStyle/>
        <a:p>
          <a:endParaRPr lang="en-US" sz="1600" b="0">
            <a:latin typeface="Karla" panose="020B0004030503030003" pitchFamily="34" charset="0"/>
          </a:endParaRPr>
        </a:p>
      </dgm:t>
    </dgm:pt>
    <dgm:pt modelId="{32C8F6B1-C386-4598-9D23-5A9C901C9B50}" type="sibTrans" cxnId="{4554F1F8-E7CE-45C5-A4C0-208737D7E8CC}">
      <dgm:prSet/>
      <dgm:spPr/>
      <dgm:t>
        <a:bodyPr/>
        <a:lstStyle/>
        <a:p>
          <a:endParaRPr lang="en-US" sz="1600" b="0">
            <a:latin typeface="Karla" panose="020B0004030503030003" pitchFamily="34" charset="0"/>
          </a:endParaRPr>
        </a:p>
      </dgm:t>
    </dgm:pt>
    <dgm:pt modelId="{DD0421B5-2388-4E66-AE65-4BEBBC562C6B}">
      <dgm:prSet custT="1"/>
      <dgm:spPr/>
      <dgm:t>
        <a:bodyPr/>
        <a:lstStyle/>
        <a:p>
          <a:r>
            <a:rPr lang="en-US" sz="1600" b="0">
              <a:latin typeface="Karla" panose="020B0004030503030003" pitchFamily="34" charset="0"/>
            </a:rPr>
            <a:t>What EDE best practices can you implement now as you head into the year-end fundraising season?</a:t>
          </a:r>
          <a:endParaRPr lang="en-US" sz="1600" b="0" dirty="0">
            <a:latin typeface="Karla" panose="020B0004030503030003" pitchFamily="34" charset="0"/>
          </a:endParaRPr>
        </a:p>
      </dgm:t>
    </dgm:pt>
    <dgm:pt modelId="{80E39365-A3C5-41A9-A423-C16A7C01B004}" type="parTrans" cxnId="{2787E791-AD62-4F1C-BA37-AB239841DD3E}">
      <dgm:prSet/>
      <dgm:spPr/>
      <dgm:t>
        <a:bodyPr/>
        <a:lstStyle/>
        <a:p>
          <a:endParaRPr lang="en-US" sz="1600" b="0">
            <a:latin typeface="Karla" panose="020B0004030503030003" pitchFamily="34" charset="0"/>
          </a:endParaRPr>
        </a:p>
      </dgm:t>
    </dgm:pt>
    <dgm:pt modelId="{4F69690B-C926-4838-9011-1AA09244FA85}" type="sibTrans" cxnId="{2787E791-AD62-4F1C-BA37-AB239841DD3E}">
      <dgm:prSet/>
      <dgm:spPr/>
      <dgm:t>
        <a:bodyPr/>
        <a:lstStyle/>
        <a:p>
          <a:endParaRPr lang="en-US" sz="1600" b="0">
            <a:latin typeface="Karla" panose="020B0004030503030003" pitchFamily="34" charset="0"/>
          </a:endParaRPr>
        </a:p>
      </dgm:t>
    </dgm:pt>
    <dgm:pt modelId="{78D0AF74-F7D1-4013-A024-C0E5BF366F5B}" type="pres">
      <dgm:prSet presAssocID="{B6BDEEEC-B46F-48F3-B6B7-BAED47F53B86}" presName="diagram" presStyleCnt="0">
        <dgm:presLayoutVars>
          <dgm:dir/>
          <dgm:resizeHandles val="exact"/>
        </dgm:presLayoutVars>
      </dgm:prSet>
      <dgm:spPr/>
    </dgm:pt>
    <dgm:pt modelId="{28165ED6-77BF-4565-9E23-D29B3545CDB1}" type="pres">
      <dgm:prSet presAssocID="{3A229C05-9428-4592-BB8E-D6DD7305FAB9}" presName="node" presStyleLbl="node1" presStyleIdx="0" presStyleCnt="5">
        <dgm:presLayoutVars>
          <dgm:bulletEnabled val="1"/>
        </dgm:presLayoutVars>
      </dgm:prSet>
      <dgm:spPr/>
    </dgm:pt>
    <dgm:pt modelId="{0B8C4D79-052D-455A-9072-2464CF27D97E}" type="pres">
      <dgm:prSet presAssocID="{86EF29FF-61FB-4D31-B8DB-89BF94D8420A}" presName="sibTrans" presStyleCnt="0"/>
      <dgm:spPr/>
    </dgm:pt>
    <dgm:pt modelId="{6B337826-4B7F-418C-B019-D49365F4AA93}" type="pres">
      <dgm:prSet presAssocID="{4A0BEAF2-F9DB-4BE7-9B0E-063DF2A2584D}" presName="node" presStyleLbl="node1" presStyleIdx="1" presStyleCnt="5">
        <dgm:presLayoutVars>
          <dgm:bulletEnabled val="1"/>
        </dgm:presLayoutVars>
      </dgm:prSet>
      <dgm:spPr/>
    </dgm:pt>
    <dgm:pt modelId="{CFADC415-BD96-4587-BA89-63F39012E377}" type="pres">
      <dgm:prSet presAssocID="{D3CDC8A8-D896-480A-9C13-8C72234748D1}" presName="sibTrans" presStyleCnt="0"/>
      <dgm:spPr/>
    </dgm:pt>
    <dgm:pt modelId="{26AE0C2B-1F27-4687-88C9-20528F3A2323}" type="pres">
      <dgm:prSet presAssocID="{EED66591-7EE4-45C1-A894-A6DF8FB68C50}" presName="node" presStyleLbl="node1" presStyleIdx="2" presStyleCnt="5">
        <dgm:presLayoutVars>
          <dgm:bulletEnabled val="1"/>
        </dgm:presLayoutVars>
      </dgm:prSet>
      <dgm:spPr/>
    </dgm:pt>
    <dgm:pt modelId="{919AEC05-EE7B-49C3-9F1E-972472E8F9F8}" type="pres">
      <dgm:prSet presAssocID="{376FE5E0-4A23-45E6-981E-D47C1C5BB325}" presName="sibTrans" presStyleCnt="0"/>
      <dgm:spPr/>
    </dgm:pt>
    <dgm:pt modelId="{32B08380-B994-4711-A4EE-6CE5AFA09BF9}" type="pres">
      <dgm:prSet presAssocID="{BBA95BD7-1C05-43D1-A86D-EA5A945AF8F6}" presName="node" presStyleLbl="node1" presStyleIdx="3" presStyleCnt="5">
        <dgm:presLayoutVars>
          <dgm:bulletEnabled val="1"/>
        </dgm:presLayoutVars>
      </dgm:prSet>
      <dgm:spPr/>
    </dgm:pt>
    <dgm:pt modelId="{7C50D963-30FB-4993-955A-A99AE89693C4}" type="pres">
      <dgm:prSet presAssocID="{32C8F6B1-C386-4598-9D23-5A9C901C9B50}" presName="sibTrans" presStyleCnt="0"/>
      <dgm:spPr/>
    </dgm:pt>
    <dgm:pt modelId="{D12AF7B7-2BBF-418A-8D60-FCC24226E434}" type="pres">
      <dgm:prSet presAssocID="{DD0421B5-2388-4E66-AE65-4BEBBC562C6B}" presName="node" presStyleLbl="node1" presStyleIdx="4" presStyleCnt="5">
        <dgm:presLayoutVars>
          <dgm:bulletEnabled val="1"/>
        </dgm:presLayoutVars>
      </dgm:prSet>
      <dgm:spPr/>
    </dgm:pt>
  </dgm:ptLst>
  <dgm:cxnLst>
    <dgm:cxn modelId="{0B034A02-EE42-4A43-882C-1D3B2300A45F}" type="presOf" srcId="{4A0BEAF2-F9DB-4BE7-9B0E-063DF2A2584D}" destId="{6B337826-4B7F-418C-B019-D49365F4AA93}" srcOrd="0" destOrd="0" presId="urn:microsoft.com/office/officeart/2005/8/layout/default"/>
    <dgm:cxn modelId="{E6A78711-36C9-4061-B8C9-DF57BDF7F3CB}" srcId="{B6BDEEEC-B46F-48F3-B6B7-BAED47F53B86}" destId="{3A229C05-9428-4592-BB8E-D6DD7305FAB9}" srcOrd="0" destOrd="0" parTransId="{5ADCB830-78FB-4340-9091-90F3E57FE8C0}" sibTransId="{86EF29FF-61FB-4D31-B8DB-89BF94D8420A}"/>
    <dgm:cxn modelId="{49D8652D-750D-452F-8376-7BA63E7E2A5C}" type="presOf" srcId="{BBA95BD7-1C05-43D1-A86D-EA5A945AF8F6}" destId="{32B08380-B994-4711-A4EE-6CE5AFA09BF9}" srcOrd="0" destOrd="0" presId="urn:microsoft.com/office/officeart/2005/8/layout/default"/>
    <dgm:cxn modelId="{E400C03B-574D-4609-9D10-EF1A7CB54CD2}" type="presOf" srcId="{B6BDEEEC-B46F-48F3-B6B7-BAED47F53B86}" destId="{78D0AF74-F7D1-4013-A024-C0E5BF366F5B}" srcOrd="0" destOrd="0" presId="urn:microsoft.com/office/officeart/2005/8/layout/default"/>
    <dgm:cxn modelId="{92D36262-2391-4BB3-8DCA-C02A4C6D65A7}" srcId="{B6BDEEEC-B46F-48F3-B6B7-BAED47F53B86}" destId="{EED66591-7EE4-45C1-A894-A6DF8FB68C50}" srcOrd="2" destOrd="0" parTransId="{FE65FBA5-22FE-4D6F-A5EE-812526C05CE2}" sibTransId="{376FE5E0-4A23-45E6-981E-D47C1C5BB325}"/>
    <dgm:cxn modelId="{F644DE4F-FCA3-4066-AC87-9D4078968F64}" type="presOf" srcId="{EED66591-7EE4-45C1-A894-A6DF8FB68C50}" destId="{26AE0C2B-1F27-4687-88C9-20528F3A2323}" srcOrd="0" destOrd="0" presId="urn:microsoft.com/office/officeart/2005/8/layout/default"/>
    <dgm:cxn modelId="{CA571756-A1E7-4851-87F9-B987A25345C4}" type="presOf" srcId="{DD0421B5-2388-4E66-AE65-4BEBBC562C6B}" destId="{D12AF7B7-2BBF-418A-8D60-FCC24226E434}" srcOrd="0" destOrd="0" presId="urn:microsoft.com/office/officeart/2005/8/layout/default"/>
    <dgm:cxn modelId="{D0512A59-469A-42E7-85BA-6D2745792267}" type="presOf" srcId="{3A229C05-9428-4592-BB8E-D6DD7305FAB9}" destId="{28165ED6-77BF-4565-9E23-D29B3545CDB1}" srcOrd="0" destOrd="0" presId="urn:microsoft.com/office/officeart/2005/8/layout/default"/>
    <dgm:cxn modelId="{2787E791-AD62-4F1C-BA37-AB239841DD3E}" srcId="{B6BDEEEC-B46F-48F3-B6B7-BAED47F53B86}" destId="{DD0421B5-2388-4E66-AE65-4BEBBC562C6B}" srcOrd="4" destOrd="0" parTransId="{80E39365-A3C5-41A9-A423-C16A7C01B004}" sibTransId="{4F69690B-C926-4838-9011-1AA09244FA85}"/>
    <dgm:cxn modelId="{AEA4F3BA-5F96-487D-B307-7B9A4A35C97F}" srcId="{B6BDEEEC-B46F-48F3-B6B7-BAED47F53B86}" destId="{4A0BEAF2-F9DB-4BE7-9B0E-063DF2A2584D}" srcOrd="1" destOrd="0" parTransId="{36A971D7-29D1-4A74-AF2E-8CA62D77F4C2}" sibTransId="{D3CDC8A8-D896-480A-9C13-8C72234748D1}"/>
    <dgm:cxn modelId="{4554F1F8-E7CE-45C5-A4C0-208737D7E8CC}" srcId="{B6BDEEEC-B46F-48F3-B6B7-BAED47F53B86}" destId="{BBA95BD7-1C05-43D1-A86D-EA5A945AF8F6}" srcOrd="3" destOrd="0" parTransId="{D7217F37-9A95-4CE9-8A03-FA4C26EDFA38}" sibTransId="{32C8F6B1-C386-4598-9D23-5A9C901C9B50}"/>
    <dgm:cxn modelId="{8E8EF547-260C-4402-99B0-9AEEB70E9F7A}" type="presParOf" srcId="{78D0AF74-F7D1-4013-A024-C0E5BF366F5B}" destId="{28165ED6-77BF-4565-9E23-D29B3545CDB1}" srcOrd="0" destOrd="0" presId="urn:microsoft.com/office/officeart/2005/8/layout/default"/>
    <dgm:cxn modelId="{D0B1F6E1-0884-49D5-90AE-DDA035599F9C}" type="presParOf" srcId="{78D0AF74-F7D1-4013-A024-C0E5BF366F5B}" destId="{0B8C4D79-052D-455A-9072-2464CF27D97E}" srcOrd="1" destOrd="0" presId="urn:microsoft.com/office/officeart/2005/8/layout/default"/>
    <dgm:cxn modelId="{B2C0E279-92F8-4A07-9EBB-DCA1D35FBD7C}" type="presParOf" srcId="{78D0AF74-F7D1-4013-A024-C0E5BF366F5B}" destId="{6B337826-4B7F-418C-B019-D49365F4AA93}" srcOrd="2" destOrd="0" presId="urn:microsoft.com/office/officeart/2005/8/layout/default"/>
    <dgm:cxn modelId="{4A93F0B8-F207-426B-A296-C84437F6DB79}" type="presParOf" srcId="{78D0AF74-F7D1-4013-A024-C0E5BF366F5B}" destId="{CFADC415-BD96-4587-BA89-63F39012E377}" srcOrd="3" destOrd="0" presId="urn:microsoft.com/office/officeart/2005/8/layout/default"/>
    <dgm:cxn modelId="{71C957A0-3DC4-40AC-89E4-8A14B3F3A1F3}" type="presParOf" srcId="{78D0AF74-F7D1-4013-A024-C0E5BF366F5B}" destId="{26AE0C2B-1F27-4687-88C9-20528F3A2323}" srcOrd="4" destOrd="0" presId="urn:microsoft.com/office/officeart/2005/8/layout/default"/>
    <dgm:cxn modelId="{22B47D79-9F63-4872-AA22-38951580EC1F}" type="presParOf" srcId="{78D0AF74-F7D1-4013-A024-C0E5BF366F5B}" destId="{919AEC05-EE7B-49C3-9F1E-972472E8F9F8}" srcOrd="5" destOrd="0" presId="urn:microsoft.com/office/officeart/2005/8/layout/default"/>
    <dgm:cxn modelId="{3866D717-EC05-4DAE-B5A2-790150C495F6}" type="presParOf" srcId="{78D0AF74-F7D1-4013-A024-C0E5BF366F5B}" destId="{32B08380-B994-4711-A4EE-6CE5AFA09BF9}" srcOrd="6" destOrd="0" presId="urn:microsoft.com/office/officeart/2005/8/layout/default"/>
    <dgm:cxn modelId="{B7D1E69B-8D21-46F9-8573-2FCA1C9A22BD}" type="presParOf" srcId="{78D0AF74-F7D1-4013-A024-C0E5BF366F5B}" destId="{7C50D963-30FB-4993-955A-A99AE89693C4}" srcOrd="7" destOrd="0" presId="urn:microsoft.com/office/officeart/2005/8/layout/default"/>
    <dgm:cxn modelId="{4605CBEE-024D-4A85-ABE7-031B5F27F2CB}" type="presParOf" srcId="{78D0AF74-F7D1-4013-A024-C0E5BF366F5B}" destId="{D12AF7B7-2BBF-418A-8D60-FCC24226E434}" srcOrd="8" destOrd="0" presId="urn:microsoft.com/office/officeart/2005/8/layout/default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31C7C8-B6E8-43DD-B9E9-A6673ED45CE6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10C17A3D-2495-44FF-B1F1-2E5AE31C4910}">
      <dgm:prSet phldrT="[Text]"/>
      <dgm:spPr/>
      <dgm:t>
        <a:bodyPr/>
        <a:lstStyle/>
        <a:p>
          <a:r>
            <a:rPr lang="en-US"/>
            <a:t>Conversations that focus on how wonderful your organization is get old, FAST.</a:t>
          </a:r>
          <a:endParaRPr lang="en-US" dirty="0"/>
        </a:p>
      </dgm:t>
    </dgm:pt>
    <dgm:pt modelId="{985C3BF2-872D-403E-8FAC-4B725A18CA47}" type="parTrans" cxnId="{8EA8F3D9-1F56-4792-A45C-1546B0542C13}">
      <dgm:prSet/>
      <dgm:spPr/>
      <dgm:t>
        <a:bodyPr/>
        <a:lstStyle/>
        <a:p>
          <a:endParaRPr lang="en-US"/>
        </a:p>
      </dgm:t>
    </dgm:pt>
    <dgm:pt modelId="{CF0CE7C6-ECC6-458A-9BDC-C1D9E40287D8}" type="sibTrans" cxnId="{8EA8F3D9-1F56-4792-A45C-1546B0542C13}">
      <dgm:prSet/>
      <dgm:spPr/>
      <dgm:t>
        <a:bodyPr/>
        <a:lstStyle/>
        <a:p>
          <a:endParaRPr lang="en-US"/>
        </a:p>
      </dgm:t>
    </dgm:pt>
    <dgm:pt modelId="{D68548F4-F4E0-4275-B560-F4918A4B194E}">
      <dgm:prSet/>
      <dgm:spPr/>
      <dgm:t>
        <a:bodyPr/>
        <a:lstStyle/>
        <a:p>
          <a:r>
            <a:rPr lang="en-US" dirty="0"/>
            <a:t>Start conversations with a beautiful question and you will have a beautiful conversations.</a:t>
          </a:r>
        </a:p>
      </dgm:t>
    </dgm:pt>
    <dgm:pt modelId="{0A506984-62E6-49C7-B138-A6EB0FDBA6F7}" type="parTrans" cxnId="{17F38646-AA65-41F1-8831-5A8596D2A1F2}">
      <dgm:prSet/>
      <dgm:spPr/>
      <dgm:t>
        <a:bodyPr/>
        <a:lstStyle/>
        <a:p>
          <a:endParaRPr lang="en-US"/>
        </a:p>
      </dgm:t>
    </dgm:pt>
    <dgm:pt modelId="{20F8A9B4-E1A3-47BB-BB17-AF01F081FC19}" type="sibTrans" cxnId="{17F38646-AA65-41F1-8831-5A8596D2A1F2}">
      <dgm:prSet/>
      <dgm:spPr/>
      <dgm:t>
        <a:bodyPr/>
        <a:lstStyle/>
        <a:p>
          <a:endParaRPr lang="en-US"/>
        </a:p>
      </dgm:t>
    </dgm:pt>
    <dgm:pt modelId="{CAF8C9D3-11DE-48AA-A94F-46FDF87ACC4D}">
      <dgm:prSet/>
      <dgm:spPr/>
      <dgm:t>
        <a:bodyPr/>
        <a:lstStyle/>
        <a:p>
          <a:r>
            <a:rPr lang="en-US"/>
            <a:t>As fundraisers, we need to go deeper to the very hearts of our donors to the place where we find out what resonates with them.</a:t>
          </a:r>
          <a:endParaRPr lang="en-US" dirty="0"/>
        </a:p>
      </dgm:t>
    </dgm:pt>
    <dgm:pt modelId="{6F39F2A4-E4C2-4C53-9216-BACB9604131B}" type="parTrans" cxnId="{1B92222F-D57B-4AF3-9387-501E243BBB1A}">
      <dgm:prSet/>
      <dgm:spPr/>
      <dgm:t>
        <a:bodyPr/>
        <a:lstStyle/>
        <a:p>
          <a:endParaRPr lang="en-US"/>
        </a:p>
      </dgm:t>
    </dgm:pt>
    <dgm:pt modelId="{346DFDF4-F41C-4113-96B2-13861DC06B95}" type="sibTrans" cxnId="{1B92222F-D57B-4AF3-9387-501E243BBB1A}">
      <dgm:prSet/>
      <dgm:spPr/>
      <dgm:t>
        <a:bodyPr/>
        <a:lstStyle/>
        <a:p>
          <a:endParaRPr lang="en-US"/>
        </a:p>
      </dgm:t>
    </dgm:pt>
    <dgm:pt modelId="{1B05B3C5-26C2-445B-BF07-DF7656C7FF65}">
      <dgm:prSet/>
      <dgm:spPr/>
      <dgm:t>
        <a:bodyPr/>
        <a:lstStyle/>
        <a:p>
          <a:r>
            <a:rPr lang="en-US"/>
            <a:t>Formulate questions that invite honesty, dignity, and revelation. Spend some time formulating and asking better questions and watch what takes place!</a:t>
          </a:r>
          <a:endParaRPr lang="en-US" dirty="0"/>
        </a:p>
      </dgm:t>
    </dgm:pt>
    <dgm:pt modelId="{660BBCE8-F29C-4FD7-88CF-E791ECAFA64C}" type="parTrans" cxnId="{1F073E9B-16A4-469F-BA31-B76C40617826}">
      <dgm:prSet/>
      <dgm:spPr/>
      <dgm:t>
        <a:bodyPr/>
        <a:lstStyle/>
        <a:p>
          <a:endParaRPr lang="en-US"/>
        </a:p>
      </dgm:t>
    </dgm:pt>
    <dgm:pt modelId="{3C46F90B-8C02-44E5-A417-E2DE7CA1E9BE}" type="sibTrans" cxnId="{1F073E9B-16A4-469F-BA31-B76C40617826}">
      <dgm:prSet/>
      <dgm:spPr/>
      <dgm:t>
        <a:bodyPr/>
        <a:lstStyle/>
        <a:p>
          <a:endParaRPr lang="en-US"/>
        </a:p>
      </dgm:t>
    </dgm:pt>
    <dgm:pt modelId="{D0511457-0038-4E35-80CC-BB0197B60040}" type="pres">
      <dgm:prSet presAssocID="{FE31C7C8-B6E8-43DD-B9E9-A6673ED45CE6}" presName="Name0" presStyleCnt="0">
        <dgm:presLayoutVars>
          <dgm:chMax val="7"/>
          <dgm:chPref val="7"/>
          <dgm:dir/>
        </dgm:presLayoutVars>
      </dgm:prSet>
      <dgm:spPr/>
    </dgm:pt>
    <dgm:pt modelId="{F821A86C-26DE-46A9-B23E-43909FB3F0DC}" type="pres">
      <dgm:prSet presAssocID="{FE31C7C8-B6E8-43DD-B9E9-A6673ED45CE6}" presName="Name1" presStyleCnt="0"/>
      <dgm:spPr/>
    </dgm:pt>
    <dgm:pt modelId="{8E89B799-B7C7-41CD-A4C8-A4149E9BDB76}" type="pres">
      <dgm:prSet presAssocID="{FE31C7C8-B6E8-43DD-B9E9-A6673ED45CE6}" presName="cycle" presStyleCnt="0"/>
      <dgm:spPr/>
    </dgm:pt>
    <dgm:pt modelId="{798FA1FC-597E-4801-803B-ECBA04103B4C}" type="pres">
      <dgm:prSet presAssocID="{FE31C7C8-B6E8-43DD-B9E9-A6673ED45CE6}" presName="srcNode" presStyleLbl="node1" presStyleIdx="0" presStyleCnt="4"/>
      <dgm:spPr/>
    </dgm:pt>
    <dgm:pt modelId="{63279F14-102D-4854-ADF8-75191997FE39}" type="pres">
      <dgm:prSet presAssocID="{FE31C7C8-B6E8-43DD-B9E9-A6673ED45CE6}" presName="conn" presStyleLbl="parChTrans1D2" presStyleIdx="0" presStyleCnt="1"/>
      <dgm:spPr/>
    </dgm:pt>
    <dgm:pt modelId="{83ADBDE5-96E4-49BD-90A2-5AF594EFEDD8}" type="pres">
      <dgm:prSet presAssocID="{FE31C7C8-B6E8-43DD-B9E9-A6673ED45CE6}" presName="extraNode" presStyleLbl="node1" presStyleIdx="0" presStyleCnt="4"/>
      <dgm:spPr/>
    </dgm:pt>
    <dgm:pt modelId="{24B8A086-4E75-425F-806A-8E892EA7D61E}" type="pres">
      <dgm:prSet presAssocID="{FE31C7C8-B6E8-43DD-B9E9-A6673ED45CE6}" presName="dstNode" presStyleLbl="node1" presStyleIdx="0" presStyleCnt="4"/>
      <dgm:spPr/>
    </dgm:pt>
    <dgm:pt modelId="{03B42D44-F002-49A4-978C-E5591F329326}" type="pres">
      <dgm:prSet presAssocID="{10C17A3D-2495-44FF-B1F1-2E5AE31C4910}" presName="text_1" presStyleLbl="node1" presStyleIdx="0" presStyleCnt="4">
        <dgm:presLayoutVars>
          <dgm:bulletEnabled val="1"/>
        </dgm:presLayoutVars>
      </dgm:prSet>
      <dgm:spPr/>
    </dgm:pt>
    <dgm:pt modelId="{6AD80937-7B92-41D0-B6D6-271423A5FB71}" type="pres">
      <dgm:prSet presAssocID="{10C17A3D-2495-44FF-B1F1-2E5AE31C4910}" presName="accent_1" presStyleCnt="0"/>
      <dgm:spPr/>
    </dgm:pt>
    <dgm:pt modelId="{7594DF55-471B-447D-AFF1-FC0E2CD47133}" type="pres">
      <dgm:prSet presAssocID="{10C17A3D-2495-44FF-B1F1-2E5AE31C4910}" presName="accentRepeatNode" presStyleLbl="solidFgAcc1" presStyleIdx="0" presStyleCnt="4"/>
      <dgm:spPr/>
    </dgm:pt>
    <dgm:pt modelId="{5323A3EF-24FB-495D-B782-7FAF894736A6}" type="pres">
      <dgm:prSet presAssocID="{D68548F4-F4E0-4275-B560-F4918A4B194E}" presName="text_2" presStyleLbl="node1" presStyleIdx="1" presStyleCnt="4">
        <dgm:presLayoutVars>
          <dgm:bulletEnabled val="1"/>
        </dgm:presLayoutVars>
      </dgm:prSet>
      <dgm:spPr/>
    </dgm:pt>
    <dgm:pt modelId="{1640BADD-9DAD-47CB-A3B6-553037485450}" type="pres">
      <dgm:prSet presAssocID="{D68548F4-F4E0-4275-B560-F4918A4B194E}" presName="accent_2" presStyleCnt="0"/>
      <dgm:spPr/>
    </dgm:pt>
    <dgm:pt modelId="{0AA6694A-635E-422E-92C8-B10EF3B2F5A5}" type="pres">
      <dgm:prSet presAssocID="{D68548F4-F4E0-4275-B560-F4918A4B194E}" presName="accentRepeatNode" presStyleLbl="solidFgAcc1" presStyleIdx="1" presStyleCnt="4"/>
      <dgm:spPr/>
    </dgm:pt>
    <dgm:pt modelId="{E1CCD2D9-6D29-4CC3-9F24-BDD4181389AB}" type="pres">
      <dgm:prSet presAssocID="{CAF8C9D3-11DE-48AA-A94F-46FDF87ACC4D}" presName="text_3" presStyleLbl="node1" presStyleIdx="2" presStyleCnt="4">
        <dgm:presLayoutVars>
          <dgm:bulletEnabled val="1"/>
        </dgm:presLayoutVars>
      </dgm:prSet>
      <dgm:spPr/>
    </dgm:pt>
    <dgm:pt modelId="{40A66EE8-6BFE-4D6F-8ECC-AC30A184704F}" type="pres">
      <dgm:prSet presAssocID="{CAF8C9D3-11DE-48AA-A94F-46FDF87ACC4D}" presName="accent_3" presStyleCnt="0"/>
      <dgm:spPr/>
    </dgm:pt>
    <dgm:pt modelId="{F1ACC298-6D30-429F-8462-3C5A5527F7F7}" type="pres">
      <dgm:prSet presAssocID="{CAF8C9D3-11DE-48AA-A94F-46FDF87ACC4D}" presName="accentRepeatNode" presStyleLbl="solidFgAcc1" presStyleIdx="2" presStyleCnt="4"/>
      <dgm:spPr/>
    </dgm:pt>
    <dgm:pt modelId="{B7FFB529-8F3F-41CB-A56B-34F0F5D4DCBE}" type="pres">
      <dgm:prSet presAssocID="{1B05B3C5-26C2-445B-BF07-DF7656C7FF65}" presName="text_4" presStyleLbl="node1" presStyleIdx="3" presStyleCnt="4">
        <dgm:presLayoutVars>
          <dgm:bulletEnabled val="1"/>
        </dgm:presLayoutVars>
      </dgm:prSet>
      <dgm:spPr/>
    </dgm:pt>
    <dgm:pt modelId="{5AF6DB14-4241-4FD9-BF72-EA1B86C0EB1E}" type="pres">
      <dgm:prSet presAssocID="{1B05B3C5-26C2-445B-BF07-DF7656C7FF65}" presName="accent_4" presStyleCnt="0"/>
      <dgm:spPr/>
    </dgm:pt>
    <dgm:pt modelId="{5381ABBB-0F9E-4396-8050-C4B582B3CC1D}" type="pres">
      <dgm:prSet presAssocID="{1B05B3C5-26C2-445B-BF07-DF7656C7FF65}" presName="accentRepeatNode" presStyleLbl="solidFgAcc1" presStyleIdx="3" presStyleCnt="4"/>
      <dgm:spPr/>
    </dgm:pt>
  </dgm:ptLst>
  <dgm:cxnLst>
    <dgm:cxn modelId="{BDFC6B12-5BDB-4FB5-8E95-E0F8A9FBC813}" type="presOf" srcId="{CAF8C9D3-11DE-48AA-A94F-46FDF87ACC4D}" destId="{E1CCD2D9-6D29-4CC3-9F24-BDD4181389AB}" srcOrd="0" destOrd="0" presId="urn:microsoft.com/office/officeart/2008/layout/VerticalCurvedList"/>
    <dgm:cxn modelId="{C584C723-FC67-4846-9389-64C94FED7E38}" type="presOf" srcId="{D68548F4-F4E0-4275-B560-F4918A4B194E}" destId="{5323A3EF-24FB-495D-B782-7FAF894736A6}" srcOrd="0" destOrd="0" presId="urn:microsoft.com/office/officeart/2008/layout/VerticalCurvedList"/>
    <dgm:cxn modelId="{1B92222F-D57B-4AF3-9387-501E243BBB1A}" srcId="{FE31C7C8-B6E8-43DD-B9E9-A6673ED45CE6}" destId="{CAF8C9D3-11DE-48AA-A94F-46FDF87ACC4D}" srcOrd="2" destOrd="0" parTransId="{6F39F2A4-E4C2-4C53-9216-BACB9604131B}" sibTransId="{346DFDF4-F41C-4113-96B2-13861DC06B95}"/>
    <dgm:cxn modelId="{4B9B7738-F55F-4047-8D7C-08414DF4D21F}" type="presOf" srcId="{FE31C7C8-B6E8-43DD-B9E9-A6673ED45CE6}" destId="{D0511457-0038-4E35-80CC-BB0197B60040}" srcOrd="0" destOrd="0" presId="urn:microsoft.com/office/officeart/2008/layout/VerticalCurvedList"/>
    <dgm:cxn modelId="{17F38646-AA65-41F1-8831-5A8596D2A1F2}" srcId="{FE31C7C8-B6E8-43DD-B9E9-A6673ED45CE6}" destId="{D68548F4-F4E0-4275-B560-F4918A4B194E}" srcOrd="1" destOrd="0" parTransId="{0A506984-62E6-49C7-B138-A6EB0FDBA6F7}" sibTransId="{20F8A9B4-E1A3-47BB-BB17-AF01F081FC19}"/>
    <dgm:cxn modelId="{F91D4B79-A911-41ED-A377-7A13B5D8F734}" type="presOf" srcId="{10C17A3D-2495-44FF-B1F1-2E5AE31C4910}" destId="{03B42D44-F002-49A4-978C-E5591F329326}" srcOrd="0" destOrd="0" presId="urn:microsoft.com/office/officeart/2008/layout/VerticalCurvedList"/>
    <dgm:cxn modelId="{8691C196-31FE-446C-8B2A-DA956BDCA70F}" type="presOf" srcId="{1B05B3C5-26C2-445B-BF07-DF7656C7FF65}" destId="{B7FFB529-8F3F-41CB-A56B-34F0F5D4DCBE}" srcOrd="0" destOrd="0" presId="urn:microsoft.com/office/officeart/2008/layout/VerticalCurvedList"/>
    <dgm:cxn modelId="{1F073E9B-16A4-469F-BA31-B76C40617826}" srcId="{FE31C7C8-B6E8-43DD-B9E9-A6673ED45CE6}" destId="{1B05B3C5-26C2-445B-BF07-DF7656C7FF65}" srcOrd="3" destOrd="0" parTransId="{660BBCE8-F29C-4FD7-88CF-E791ECAFA64C}" sibTransId="{3C46F90B-8C02-44E5-A417-E2DE7CA1E9BE}"/>
    <dgm:cxn modelId="{BE0FC3D9-CE63-4BFE-83A2-C81D63BE1773}" type="presOf" srcId="{CF0CE7C6-ECC6-458A-9BDC-C1D9E40287D8}" destId="{63279F14-102D-4854-ADF8-75191997FE39}" srcOrd="0" destOrd="0" presId="urn:microsoft.com/office/officeart/2008/layout/VerticalCurvedList"/>
    <dgm:cxn modelId="{8EA8F3D9-1F56-4792-A45C-1546B0542C13}" srcId="{FE31C7C8-B6E8-43DD-B9E9-A6673ED45CE6}" destId="{10C17A3D-2495-44FF-B1F1-2E5AE31C4910}" srcOrd="0" destOrd="0" parTransId="{985C3BF2-872D-403E-8FAC-4B725A18CA47}" sibTransId="{CF0CE7C6-ECC6-458A-9BDC-C1D9E40287D8}"/>
    <dgm:cxn modelId="{3C006905-5D36-4DC2-8D45-2355E1E44663}" type="presParOf" srcId="{D0511457-0038-4E35-80CC-BB0197B60040}" destId="{F821A86C-26DE-46A9-B23E-43909FB3F0DC}" srcOrd="0" destOrd="0" presId="urn:microsoft.com/office/officeart/2008/layout/VerticalCurvedList"/>
    <dgm:cxn modelId="{CDF49338-515C-449E-9F5F-B4D85A98BF0F}" type="presParOf" srcId="{F821A86C-26DE-46A9-B23E-43909FB3F0DC}" destId="{8E89B799-B7C7-41CD-A4C8-A4149E9BDB76}" srcOrd="0" destOrd="0" presId="urn:microsoft.com/office/officeart/2008/layout/VerticalCurvedList"/>
    <dgm:cxn modelId="{0235EF43-6D50-4C96-BAD8-AA665F1CF72F}" type="presParOf" srcId="{8E89B799-B7C7-41CD-A4C8-A4149E9BDB76}" destId="{798FA1FC-597E-4801-803B-ECBA04103B4C}" srcOrd="0" destOrd="0" presId="urn:microsoft.com/office/officeart/2008/layout/VerticalCurvedList"/>
    <dgm:cxn modelId="{2AC55ECF-BF72-45F2-801D-C0989D178ABB}" type="presParOf" srcId="{8E89B799-B7C7-41CD-A4C8-A4149E9BDB76}" destId="{63279F14-102D-4854-ADF8-75191997FE39}" srcOrd="1" destOrd="0" presId="urn:microsoft.com/office/officeart/2008/layout/VerticalCurvedList"/>
    <dgm:cxn modelId="{809D21C4-EA39-4698-85D3-A26DFDD7E41D}" type="presParOf" srcId="{8E89B799-B7C7-41CD-A4C8-A4149E9BDB76}" destId="{83ADBDE5-96E4-49BD-90A2-5AF594EFEDD8}" srcOrd="2" destOrd="0" presId="urn:microsoft.com/office/officeart/2008/layout/VerticalCurvedList"/>
    <dgm:cxn modelId="{C1D94512-2A0F-4612-BDA4-EE2CDF43101C}" type="presParOf" srcId="{8E89B799-B7C7-41CD-A4C8-A4149E9BDB76}" destId="{24B8A086-4E75-425F-806A-8E892EA7D61E}" srcOrd="3" destOrd="0" presId="urn:microsoft.com/office/officeart/2008/layout/VerticalCurvedList"/>
    <dgm:cxn modelId="{B4B1EC16-08E6-4B73-87F9-9A0059260775}" type="presParOf" srcId="{F821A86C-26DE-46A9-B23E-43909FB3F0DC}" destId="{03B42D44-F002-49A4-978C-E5591F329326}" srcOrd="1" destOrd="0" presId="urn:microsoft.com/office/officeart/2008/layout/VerticalCurvedList"/>
    <dgm:cxn modelId="{265D4753-B312-4FEF-9CC8-050589B448F4}" type="presParOf" srcId="{F821A86C-26DE-46A9-B23E-43909FB3F0DC}" destId="{6AD80937-7B92-41D0-B6D6-271423A5FB71}" srcOrd="2" destOrd="0" presId="urn:microsoft.com/office/officeart/2008/layout/VerticalCurvedList"/>
    <dgm:cxn modelId="{D11E2857-2AE6-4722-A4E2-41DDA1851E6D}" type="presParOf" srcId="{6AD80937-7B92-41D0-B6D6-271423A5FB71}" destId="{7594DF55-471B-447D-AFF1-FC0E2CD47133}" srcOrd="0" destOrd="0" presId="urn:microsoft.com/office/officeart/2008/layout/VerticalCurvedList"/>
    <dgm:cxn modelId="{26544503-5689-4117-8921-7FD5DE180AB6}" type="presParOf" srcId="{F821A86C-26DE-46A9-B23E-43909FB3F0DC}" destId="{5323A3EF-24FB-495D-B782-7FAF894736A6}" srcOrd="3" destOrd="0" presId="urn:microsoft.com/office/officeart/2008/layout/VerticalCurvedList"/>
    <dgm:cxn modelId="{246AE876-477D-4E3A-9616-F5A262CC40BD}" type="presParOf" srcId="{F821A86C-26DE-46A9-B23E-43909FB3F0DC}" destId="{1640BADD-9DAD-47CB-A3B6-553037485450}" srcOrd="4" destOrd="0" presId="urn:microsoft.com/office/officeart/2008/layout/VerticalCurvedList"/>
    <dgm:cxn modelId="{4333FAC5-EA55-4A11-BEA3-2A64DAE0B3B1}" type="presParOf" srcId="{1640BADD-9DAD-47CB-A3B6-553037485450}" destId="{0AA6694A-635E-422E-92C8-B10EF3B2F5A5}" srcOrd="0" destOrd="0" presId="urn:microsoft.com/office/officeart/2008/layout/VerticalCurvedList"/>
    <dgm:cxn modelId="{310FF2AB-C134-4D06-9A32-F96B9D5E8186}" type="presParOf" srcId="{F821A86C-26DE-46A9-B23E-43909FB3F0DC}" destId="{E1CCD2D9-6D29-4CC3-9F24-BDD4181389AB}" srcOrd="5" destOrd="0" presId="urn:microsoft.com/office/officeart/2008/layout/VerticalCurvedList"/>
    <dgm:cxn modelId="{B65C7F33-C341-4012-99F0-B26266C13E6C}" type="presParOf" srcId="{F821A86C-26DE-46A9-B23E-43909FB3F0DC}" destId="{40A66EE8-6BFE-4D6F-8ECC-AC30A184704F}" srcOrd="6" destOrd="0" presId="urn:microsoft.com/office/officeart/2008/layout/VerticalCurvedList"/>
    <dgm:cxn modelId="{C3BBDE3E-D002-4790-AAFD-4539753A292A}" type="presParOf" srcId="{40A66EE8-6BFE-4D6F-8ECC-AC30A184704F}" destId="{F1ACC298-6D30-429F-8462-3C5A5527F7F7}" srcOrd="0" destOrd="0" presId="urn:microsoft.com/office/officeart/2008/layout/VerticalCurvedList"/>
    <dgm:cxn modelId="{6CEA432E-53C6-4FB7-B645-DC0F8F0F0B91}" type="presParOf" srcId="{F821A86C-26DE-46A9-B23E-43909FB3F0DC}" destId="{B7FFB529-8F3F-41CB-A56B-34F0F5D4DCBE}" srcOrd="7" destOrd="0" presId="urn:microsoft.com/office/officeart/2008/layout/VerticalCurvedList"/>
    <dgm:cxn modelId="{EAA6E9FB-1EF1-44B2-9355-154EA9B37188}" type="presParOf" srcId="{F821A86C-26DE-46A9-B23E-43909FB3F0DC}" destId="{5AF6DB14-4241-4FD9-BF72-EA1B86C0EB1E}" srcOrd="8" destOrd="0" presId="urn:microsoft.com/office/officeart/2008/layout/VerticalCurvedList"/>
    <dgm:cxn modelId="{2F67AA4D-5A75-4478-AFCB-BC46A31A771D}" type="presParOf" srcId="{5AF6DB14-4241-4FD9-BF72-EA1B86C0EB1E}" destId="{5381ABBB-0F9E-4396-8050-C4B582B3CC1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31C7C8-B6E8-43DD-B9E9-A6673ED45CE6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10C17A3D-2495-44FF-B1F1-2E5AE31C4910}">
      <dgm:prSet phldrT="[Text]"/>
      <dgm:spPr/>
      <dgm:t>
        <a:bodyPr/>
        <a:lstStyle/>
        <a:p>
          <a:r>
            <a:rPr lang="en-US" dirty="0">
              <a:latin typeface="+mj-lt"/>
            </a:rPr>
            <a:t>You’ve met with donors, centered on them, been authentic. offered choices, thanked and reported back with sincere gratitude. </a:t>
          </a:r>
        </a:p>
      </dgm:t>
    </dgm:pt>
    <dgm:pt modelId="{985C3BF2-872D-403E-8FAC-4B725A18CA47}" type="parTrans" cxnId="{8EA8F3D9-1F56-4792-A45C-1546B0542C13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CF0CE7C6-ECC6-458A-9BDC-C1D9E40287D8}" type="sibTrans" cxnId="{8EA8F3D9-1F56-4792-A45C-1546B0542C13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D7FB273D-4F2E-4AE6-9FDC-895009783299}">
      <dgm:prSet/>
      <dgm:spPr/>
      <dgm:t>
        <a:bodyPr/>
        <a:lstStyle/>
        <a:p>
          <a:r>
            <a:rPr lang="en-US">
              <a:latin typeface="+mj-lt"/>
            </a:rPr>
            <a:t>It’s time to reap the benefits!</a:t>
          </a:r>
          <a:endParaRPr lang="en-US" dirty="0">
            <a:latin typeface="+mj-lt"/>
          </a:endParaRPr>
        </a:p>
      </dgm:t>
    </dgm:pt>
    <dgm:pt modelId="{86AC2BCB-31A7-4338-947B-5766448EE987}" type="parTrans" cxnId="{757C2A78-2CD3-48D1-AE0D-85EC23E4EBE7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A5C5DF54-61C1-42E7-81B9-D5D992645B0B}" type="sibTrans" cxnId="{757C2A78-2CD3-48D1-AE0D-85EC23E4EBE7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127E7DED-8569-4044-AF39-8569646AA1E5}">
      <dgm:prSet/>
      <dgm:spPr/>
      <dgm:t>
        <a:bodyPr/>
        <a:lstStyle/>
        <a:p>
          <a:r>
            <a:rPr lang="en-US" dirty="0">
              <a:latin typeface="+mj-lt"/>
            </a:rPr>
            <a:t>Come into the giving season strong by asking any donor who has not made a major gift within the last 3-6 months to consider making a gift before year-end.</a:t>
          </a:r>
        </a:p>
      </dgm:t>
    </dgm:pt>
    <dgm:pt modelId="{1822B637-20ED-49BC-BB63-6AA3531CE7B5}" type="parTrans" cxnId="{2B1E2B75-94A6-4579-94C0-EC114BD48F13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091E466D-F962-45F9-B9DE-CC22E0E627DC}" type="sibTrans" cxnId="{2B1E2B75-94A6-4579-94C0-EC114BD48F13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D0511457-0038-4E35-80CC-BB0197B60040}" type="pres">
      <dgm:prSet presAssocID="{FE31C7C8-B6E8-43DD-B9E9-A6673ED45CE6}" presName="Name0" presStyleCnt="0">
        <dgm:presLayoutVars>
          <dgm:chMax val="7"/>
          <dgm:chPref val="7"/>
          <dgm:dir/>
        </dgm:presLayoutVars>
      </dgm:prSet>
      <dgm:spPr/>
    </dgm:pt>
    <dgm:pt modelId="{F821A86C-26DE-46A9-B23E-43909FB3F0DC}" type="pres">
      <dgm:prSet presAssocID="{FE31C7C8-B6E8-43DD-B9E9-A6673ED45CE6}" presName="Name1" presStyleCnt="0"/>
      <dgm:spPr/>
    </dgm:pt>
    <dgm:pt modelId="{8E89B799-B7C7-41CD-A4C8-A4149E9BDB76}" type="pres">
      <dgm:prSet presAssocID="{FE31C7C8-B6E8-43DD-B9E9-A6673ED45CE6}" presName="cycle" presStyleCnt="0"/>
      <dgm:spPr/>
    </dgm:pt>
    <dgm:pt modelId="{798FA1FC-597E-4801-803B-ECBA04103B4C}" type="pres">
      <dgm:prSet presAssocID="{FE31C7C8-B6E8-43DD-B9E9-A6673ED45CE6}" presName="srcNode" presStyleLbl="node1" presStyleIdx="0" presStyleCnt="3"/>
      <dgm:spPr/>
    </dgm:pt>
    <dgm:pt modelId="{63279F14-102D-4854-ADF8-75191997FE39}" type="pres">
      <dgm:prSet presAssocID="{FE31C7C8-B6E8-43DD-B9E9-A6673ED45CE6}" presName="conn" presStyleLbl="parChTrans1D2" presStyleIdx="0" presStyleCnt="1"/>
      <dgm:spPr/>
    </dgm:pt>
    <dgm:pt modelId="{83ADBDE5-96E4-49BD-90A2-5AF594EFEDD8}" type="pres">
      <dgm:prSet presAssocID="{FE31C7C8-B6E8-43DD-B9E9-A6673ED45CE6}" presName="extraNode" presStyleLbl="node1" presStyleIdx="0" presStyleCnt="3"/>
      <dgm:spPr/>
    </dgm:pt>
    <dgm:pt modelId="{24B8A086-4E75-425F-806A-8E892EA7D61E}" type="pres">
      <dgm:prSet presAssocID="{FE31C7C8-B6E8-43DD-B9E9-A6673ED45CE6}" presName="dstNode" presStyleLbl="node1" presStyleIdx="0" presStyleCnt="3"/>
      <dgm:spPr/>
    </dgm:pt>
    <dgm:pt modelId="{03B42D44-F002-49A4-978C-E5591F329326}" type="pres">
      <dgm:prSet presAssocID="{10C17A3D-2495-44FF-B1F1-2E5AE31C4910}" presName="text_1" presStyleLbl="node1" presStyleIdx="0" presStyleCnt="3">
        <dgm:presLayoutVars>
          <dgm:bulletEnabled val="1"/>
        </dgm:presLayoutVars>
      </dgm:prSet>
      <dgm:spPr/>
    </dgm:pt>
    <dgm:pt modelId="{6AD80937-7B92-41D0-B6D6-271423A5FB71}" type="pres">
      <dgm:prSet presAssocID="{10C17A3D-2495-44FF-B1F1-2E5AE31C4910}" presName="accent_1" presStyleCnt="0"/>
      <dgm:spPr/>
    </dgm:pt>
    <dgm:pt modelId="{7594DF55-471B-447D-AFF1-FC0E2CD47133}" type="pres">
      <dgm:prSet presAssocID="{10C17A3D-2495-44FF-B1F1-2E5AE31C4910}" presName="accentRepeatNode" presStyleLbl="solidFgAcc1" presStyleIdx="0" presStyleCnt="3"/>
      <dgm:spPr/>
    </dgm:pt>
    <dgm:pt modelId="{A5CFB447-D1A3-45B5-83B0-E86711D1C52B}" type="pres">
      <dgm:prSet presAssocID="{D7FB273D-4F2E-4AE6-9FDC-895009783299}" presName="text_2" presStyleLbl="node1" presStyleIdx="1" presStyleCnt="3">
        <dgm:presLayoutVars>
          <dgm:bulletEnabled val="1"/>
        </dgm:presLayoutVars>
      </dgm:prSet>
      <dgm:spPr/>
    </dgm:pt>
    <dgm:pt modelId="{C7200125-CC4D-4ADD-9BD4-8E00F3F32DB2}" type="pres">
      <dgm:prSet presAssocID="{D7FB273D-4F2E-4AE6-9FDC-895009783299}" presName="accent_2" presStyleCnt="0"/>
      <dgm:spPr/>
    </dgm:pt>
    <dgm:pt modelId="{8C8AD35A-C9FF-4231-ABFA-EE5650FC911B}" type="pres">
      <dgm:prSet presAssocID="{D7FB273D-4F2E-4AE6-9FDC-895009783299}" presName="accentRepeatNode" presStyleLbl="solidFgAcc1" presStyleIdx="1" presStyleCnt="3"/>
      <dgm:spPr/>
    </dgm:pt>
    <dgm:pt modelId="{B34FF858-780B-4946-90D1-ABB596905F19}" type="pres">
      <dgm:prSet presAssocID="{127E7DED-8569-4044-AF39-8569646AA1E5}" presName="text_3" presStyleLbl="node1" presStyleIdx="2" presStyleCnt="3">
        <dgm:presLayoutVars>
          <dgm:bulletEnabled val="1"/>
        </dgm:presLayoutVars>
      </dgm:prSet>
      <dgm:spPr/>
    </dgm:pt>
    <dgm:pt modelId="{88978E75-50C4-40D6-84A5-06A4DEF9D36E}" type="pres">
      <dgm:prSet presAssocID="{127E7DED-8569-4044-AF39-8569646AA1E5}" presName="accent_3" presStyleCnt="0"/>
      <dgm:spPr/>
    </dgm:pt>
    <dgm:pt modelId="{A505483C-0922-46A8-808C-32C091509989}" type="pres">
      <dgm:prSet presAssocID="{127E7DED-8569-4044-AF39-8569646AA1E5}" presName="accentRepeatNode" presStyleLbl="solidFgAcc1" presStyleIdx="2" presStyleCnt="3"/>
      <dgm:spPr/>
    </dgm:pt>
  </dgm:ptLst>
  <dgm:cxnLst>
    <dgm:cxn modelId="{BA970300-6387-4D7B-B978-DA7553F4D81D}" type="presOf" srcId="{127E7DED-8569-4044-AF39-8569646AA1E5}" destId="{B34FF858-780B-4946-90D1-ABB596905F19}" srcOrd="0" destOrd="0" presId="urn:microsoft.com/office/officeart/2008/layout/VerticalCurvedList"/>
    <dgm:cxn modelId="{B50BDE2D-103A-4D4D-BA62-4893ABA2E3D0}" type="presOf" srcId="{D7FB273D-4F2E-4AE6-9FDC-895009783299}" destId="{A5CFB447-D1A3-45B5-83B0-E86711D1C52B}" srcOrd="0" destOrd="0" presId="urn:microsoft.com/office/officeart/2008/layout/VerticalCurvedList"/>
    <dgm:cxn modelId="{4B9B7738-F55F-4047-8D7C-08414DF4D21F}" type="presOf" srcId="{FE31C7C8-B6E8-43DD-B9E9-A6673ED45CE6}" destId="{D0511457-0038-4E35-80CC-BB0197B60040}" srcOrd="0" destOrd="0" presId="urn:microsoft.com/office/officeart/2008/layout/VerticalCurvedList"/>
    <dgm:cxn modelId="{2B1E2B75-94A6-4579-94C0-EC114BD48F13}" srcId="{FE31C7C8-B6E8-43DD-B9E9-A6673ED45CE6}" destId="{127E7DED-8569-4044-AF39-8569646AA1E5}" srcOrd="2" destOrd="0" parTransId="{1822B637-20ED-49BC-BB63-6AA3531CE7B5}" sibTransId="{091E466D-F962-45F9-B9DE-CC22E0E627DC}"/>
    <dgm:cxn modelId="{757C2A78-2CD3-48D1-AE0D-85EC23E4EBE7}" srcId="{FE31C7C8-B6E8-43DD-B9E9-A6673ED45CE6}" destId="{D7FB273D-4F2E-4AE6-9FDC-895009783299}" srcOrd="1" destOrd="0" parTransId="{86AC2BCB-31A7-4338-947B-5766448EE987}" sibTransId="{A5C5DF54-61C1-42E7-81B9-D5D992645B0B}"/>
    <dgm:cxn modelId="{F91D4B79-A911-41ED-A377-7A13B5D8F734}" type="presOf" srcId="{10C17A3D-2495-44FF-B1F1-2E5AE31C4910}" destId="{03B42D44-F002-49A4-978C-E5591F329326}" srcOrd="0" destOrd="0" presId="urn:microsoft.com/office/officeart/2008/layout/VerticalCurvedList"/>
    <dgm:cxn modelId="{BE0FC3D9-CE63-4BFE-83A2-C81D63BE1773}" type="presOf" srcId="{CF0CE7C6-ECC6-458A-9BDC-C1D9E40287D8}" destId="{63279F14-102D-4854-ADF8-75191997FE39}" srcOrd="0" destOrd="0" presId="urn:microsoft.com/office/officeart/2008/layout/VerticalCurvedList"/>
    <dgm:cxn modelId="{8EA8F3D9-1F56-4792-A45C-1546B0542C13}" srcId="{FE31C7C8-B6E8-43DD-B9E9-A6673ED45CE6}" destId="{10C17A3D-2495-44FF-B1F1-2E5AE31C4910}" srcOrd="0" destOrd="0" parTransId="{985C3BF2-872D-403E-8FAC-4B725A18CA47}" sibTransId="{CF0CE7C6-ECC6-458A-9BDC-C1D9E40287D8}"/>
    <dgm:cxn modelId="{3C006905-5D36-4DC2-8D45-2355E1E44663}" type="presParOf" srcId="{D0511457-0038-4E35-80CC-BB0197B60040}" destId="{F821A86C-26DE-46A9-B23E-43909FB3F0DC}" srcOrd="0" destOrd="0" presId="urn:microsoft.com/office/officeart/2008/layout/VerticalCurvedList"/>
    <dgm:cxn modelId="{CDF49338-515C-449E-9F5F-B4D85A98BF0F}" type="presParOf" srcId="{F821A86C-26DE-46A9-B23E-43909FB3F0DC}" destId="{8E89B799-B7C7-41CD-A4C8-A4149E9BDB76}" srcOrd="0" destOrd="0" presId="urn:microsoft.com/office/officeart/2008/layout/VerticalCurvedList"/>
    <dgm:cxn modelId="{0235EF43-6D50-4C96-BAD8-AA665F1CF72F}" type="presParOf" srcId="{8E89B799-B7C7-41CD-A4C8-A4149E9BDB76}" destId="{798FA1FC-597E-4801-803B-ECBA04103B4C}" srcOrd="0" destOrd="0" presId="urn:microsoft.com/office/officeart/2008/layout/VerticalCurvedList"/>
    <dgm:cxn modelId="{2AC55ECF-BF72-45F2-801D-C0989D178ABB}" type="presParOf" srcId="{8E89B799-B7C7-41CD-A4C8-A4149E9BDB76}" destId="{63279F14-102D-4854-ADF8-75191997FE39}" srcOrd="1" destOrd="0" presId="urn:microsoft.com/office/officeart/2008/layout/VerticalCurvedList"/>
    <dgm:cxn modelId="{809D21C4-EA39-4698-85D3-A26DFDD7E41D}" type="presParOf" srcId="{8E89B799-B7C7-41CD-A4C8-A4149E9BDB76}" destId="{83ADBDE5-96E4-49BD-90A2-5AF594EFEDD8}" srcOrd="2" destOrd="0" presId="urn:microsoft.com/office/officeart/2008/layout/VerticalCurvedList"/>
    <dgm:cxn modelId="{C1D94512-2A0F-4612-BDA4-EE2CDF43101C}" type="presParOf" srcId="{8E89B799-B7C7-41CD-A4C8-A4149E9BDB76}" destId="{24B8A086-4E75-425F-806A-8E892EA7D61E}" srcOrd="3" destOrd="0" presId="urn:microsoft.com/office/officeart/2008/layout/VerticalCurvedList"/>
    <dgm:cxn modelId="{B4B1EC16-08E6-4B73-87F9-9A0059260775}" type="presParOf" srcId="{F821A86C-26DE-46A9-B23E-43909FB3F0DC}" destId="{03B42D44-F002-49A4-978C-E5591F329326}" srcOrd="1" destOrd="0" presId="urn:microsoft.com/office/officeart/2008/layout/VerticalCurvedList"/>
    <dgm:cxn modelId="{265D4753-B312-4FEF-9CC8-050589B448F4}" type="presParOf" srcId="{F821A86C-26DE-46A9-B23E-43909FB3F0DC}" destId="{6AD80937-7B92-41D0-B6D6-271423A5FB71}" srcOrd="2" destOrd="0" presId="urn:microsoft.com/office/officeart/2008/layout/VerticalCurvedList"/>
    <dgm:cxn modelId="{D11E2857-2AE6-4722-A4E2-41DDA1851E6D}" type="presParOf" srcId="{6AD80937-7B92-41D0-B6D6-271423A5FB71}" destId="{7594DF55-471B-447D-AFF1-FC0E2CD47133}" srcOrd="0" destOrd="0" presId="urn:microsoft.com/office/officeart/2008/layout/VerticalCurvedList"/>
    <dgm:cxn modelId="{409191D1-1F96-42FC-B998-CBFFD1A665FD}" type="presParOf" srcId="{F821A86C-26DE-46A9-B23E-43909FB3F0DC}" destId="{A5CFB447-D1A3-45B5-83B0-E86711D1C52B}" srcOrd="3" destOrd="0" presId="urn:microsoft.com/office/officeart/2008/layout/VerticalCurvedList"/>
    <dgm:cxn modelId="{DBEBBA5E-3A3F-423A-9959-D50998352A0D}" type="presParOf" srcId="{F821A86C-26DE-46A9-B23E-43909FB3F0DC}" destId="{C7200125-CC4D-4ADD-9BD4-8E00F3F32DB2}" srcOrd="4" destOrd="0" presId="urn:microsoft.com/office/officeart/2008/layout/VerticalCurvedList"/>
    <dgm:cxn modelId="{E486F987-8785-425B-9A6C-21A87AEE7959}" type="presParOf" srcId="{C7200125-CC4D-4ADD-9BD4-8E00F3F32DB2}" destId="{8C8AD35A-C9FF-4231-ABFA-EE5650FC911B}" srcOrd="0" destOrd="0" presId="urn:microsoft.com/office/officeart/2008/layout/VerticalCurvedList"/>
    <dgm:cxn modelId="{2D83E451-AC7C-43DA-A2AF-E6498AFEABAC}" type="presParOf" srcId="{F821A86C-26DE-46A9-B23E-43909FB3F0DC}" destId="{B34FF858-780B-4946-90D1-ABB596905F19}" srcOrd="5" destOrd="0" presId="urn:microsoft.com/office/officeart/2008/layout/VerticalCurvedList"/>
    <dgm:cxn modelId="{A24A994A-12DE-4EDA-A8C0-FD9A2A45C19F}" type="presParOf" srcId="{F821A86C-26DE-46A9-B23E-43909FB3F0DC}" destId="{88978E75-50C4-40D6-84A5-06A4DEF9D36E}" srcOrd="6" destOrd="0" presId="urn:microsoft.com/office/officeart/2008/layout/VerticalCurvedList"/>
    <dgm:cxn modelId="{638B79FA-FABB-46BD-84F5-65FF7EF1C9F0}" type="presParOf" srcId="{88978E75-50C4-40D6-84A5-06A4DEF9D36E}" destId="{A505483C-0922-46A8-808C-32C09150998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165ED6-77BF-4565-9E23-D29B3545CDB1}">
      <dsp:nvSpPr>
        <dsp:cNvPr id="0" name=""/>
        <dsp:cNvSpPr/>
      </dsp:nvSpPr>
      <dsp:spPr>
        <a:xfrm>
          <a:off x="0" y="230077"/>
          <a:ext cx="3296729" cy="197803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Karla" panose="020B0004030503030003" pitchFamily="34" charset="0"/>
            </a:rPr>
            <a:t>What are Extraordinary Donor Experiences (EDEs)?</a:t>
          </a:r>
        </a:p>
      </dsp:txBody>
      <dsp:txXfrm>
        <a:off x="0" y="230077"/>
        <a:ext cx="3296729" cy="1978037"/>
      </dsp:txXfrm>
    </dsp:sp>
    <dsp:sp modelId="{6B337826-4B7F-418C-B019-D49365F4AA93}">
      <dsp:nvSpPr>
        <dsp:cNvPr id="0" name=""/>
        <dsp:cNvSpPr/>
      </dsp:nvSpPr>
      <dsp:spPr>
        <a:xfrm>
          <a:off x="3626401" y="230077"/>
          <a:ext cx="3296729" cy="197803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latin typeface="Karla" panose="020B0004030503030003" pitchFamily="34" charset="0"/>
            </a:rPr>
            <a:t>Why is it critical that you continuously work within the EDE framework?</a:t>
          </a:r>
          <a:endParaRPr lang="en-US" sz="1600" b="0" kern="1200" dirty="0">
            <a:latin typeface="Karla" panose="020B0004030503030003" pitchFamily="34" charset="0"/>
          </a:endParaRPr>
        </a:p>
      </dsp:txBody>
      <dsp:txXfrm>
        <a:off x="3626401" y="230077"/>
        <a:ext cx="3296729" cy="1978037"/>
      </dsp:txXfrm>
    </dsp:sp>
    <dsp:sp modelId="{26AE0C2B-1F27-4687-88C9-20528F3A2323}">
      <dsp:nvSpPr>
        <dsp:cNvPr id="0" name=""/>
        <dsp:cNvSpPr/>
      </dsp:nvSpPr>
      <dsp:spPr>
        <a:xfrm>
          <a:off x="7252803" y="230077"/>
          <a:ext cx="3296729" cy="197803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latin typeface="Karla" panose="020B0004030503030003" pitchFamily="34" charset="0"/>
            </a:rPr>
            <a:t>How do EDEs inform your conversations and fundraising strategies?</a:t>
          </a:r>
          <a:endParaRPr lang="en-US" sz="1600" b="0" kern="1200" dirty="0">
            <a:latin typeface="Karla" panose="020B0004030503030003" pitchFamily="34" charset="0"/>
          </a:endParaRPr>
        </a:p>
      </dsp:txBody>
      <dsp:txXfrm>
        <a:off x="7252803" y="230077"/>
        <a:ext cx="3296729" cy="1978037"/>
      </dsp:txXfrm>
    </dsp:sp>
    <dsp:sp modelId="{32B08380-B994-4711-A4EE-6CE5AFA09BF9}">
      <dsp:nvSpPr>
        <dsp:cNvPr id="0" name=""/>
        <dsp:cNvSpPr/>
      </dsp:nvSpPr>
      <dsp:spPr>
        <a:xfrm>
          <a:off x="1813200" y="2537787"/>
          <a:ext cx="3296729" cy="197803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Karla" panose="020B0004030503030003" pitchFamily="34" charset="0"/>
            </a:rPr>
            <a:t>What does psychology say about the brain and EDEs?</a:t>
          </a:r>
        </a:p>
      </dsp:txBody>
      <dsp:txXfrm>
        <a:off x="1813200" y="2537787"/>
        <a:ext cx="3296729" cy="1978037"/>
      </dsp:txXfrm>
    </dsp:sp>
    <dsp:sp modelId="{D12AF7B7-2BBF-418A-8D60-FCC24226E434}">
      <dsp:nvSpPr>
        <dsp:cNvPr id="0" name=""/>
        <dsp:cNvSpPr/>
      </dsp:nvSpPr>
      <dsp:spPr>
        <a:xfrm>
          <a:off x="5439602" y="2537787"/>
          <a:ext cx="3296729" cy="197803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latin typeface="Karla" panose="020B0004030503030003" pitchFamily="34" charset="0"/>
            </a:rPr>
            <a:t>What EDE best practices can you implement now as you head into the year-end fundraising season?</a:t>
          </a:r>
          <a:endParaRPr lang="en-US" sz="1600" b="0" kern="1200" dirty="0">
            <a:latin typeface="Karla" panose="020B0004030503030003" pitchFamily="34" charset="0"/>
          </a:endParaRPr>
        </a:p>
      </dsp:txBody>
      <dsp:txXfrm>
        <a:off x="5439602" y="2537787"/>
        <a:ext cx="3296729" cy="19780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279F14-102D-4854-ADF8-75191997FE39}">
      <dsp:nvSpPr>
        <dsp:cNvPr id="0" name=""/>
        <dsp:cNvSpPr/>
      </dsp:nvSpPr>
      <dsp:spPr>
        <a:xfrm>
          <a:off x="-5511104" y="-843781"/>
          <a:ext cx="6561871" cy="6561871"/>
        </a:xfrm>
        <a:prstGeom prst="blockArc">
          <a:avLst>
            <a:gd name="adj1" fmla="val 18900000"/>
            <a:gd name="adj2" fmla="val 2700000"/>
            <a:gd name="adj3" fmla="val 329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B42D44-F002-49A4-978C-E5591F329326}">
      <dsp:nvSpPr>
        <dsp:cNvPr id="0" name=""/>
        <dsp:cNvSpPr/>
      </dsp:nvSpPr>
      <dsp:spPr>
        <a:xfrm>
          <a:off x="550077" y="374736"/>
          <a:ext cx="8860619" cy="7498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5204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Conversations that focus on how wonderful your organization is get old, FAST.</a:t>
          </a:r>
          <a:endParaRPr lang="en-US" sz="2000" kern="1200" dirty="0"/>
        </a:p>
      </dsp:txBody>
      <dsp:txXfrm>
        <a:off x="550077" y="374736"/>
        <a:ext cx="8860619" cy="749863"/>
      </dsp:txXfrm>
    </dsp:sp>
    <dsp:sp modelId="{7594DF55-471B-447D-AFF1-FC0E2CD47133}">
      <dsp:nvSpPr>
        <dsp:cNvPr id="0" name=""/>
        <dsp:cNvSpPr/>
      </dsp:nvSpPr>
      <dsp:spPr>
        <a:xfrm>
          <a:off x="81413" y="281003"/>
          <a:ext cx="937329" cy="9373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23A3EF-24FB-495D-B782-7FAF894736A6}">
      <dsp:nvSpPr>
        <dsp:cNvPr id="0" name=""/>
        <dsp:cNvSpPr/>
      </dsp:nvSpPr>
      <dsp:spPr>
        <a:xfrm>
          <a:off x="979991" y="1499727"/>
          <a:ext cx="8430705" cy="7498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5204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Start conversations with a beautiful question and you will have a beautiful conversations.</a:t>
          </a:r>
        </a:p>
      </dsp:txBody>
      <dsp:txXfrm>
        <a:off x="979991" y="1499727"/>
        <a:ext cx="8430705" cy="749863"/>
      </dsp:txXfrm>
    </dsp:sp>
    <dsp:sp modelId="{0AA6694A-635E-422E-92C8-B10EF3B2F5A5}">
      <dsp:nvSpPr>
        <dsp:cNvPr id="0" name=""/>
        <dsp:cNvSpPr/>
      </dsp:nvSpPr>
      <dsp:spPr>
        <a:xfrm>
          <a:off x="511327" y="1405994"/>
          <a:ext cx="937329" cy="9373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CCD2D9-6D29-4CC3-9F24-BDD4181389AB}">
      <dsp:nvSpPr>
        <dsp:cNvPr id="0" name=""/>
        <dsp:cNvSpPr/>
      </dsp:nvSpPr>
      <dsp:spPr>
        <a:xfrm>
          <a:off x="979991" y="2624717"/>
          <a:ext cx="8430705" cy="7498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5204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As fundraisers, we need to go deeper to the very hearts of our donors to the place where we find out what resonates with them.</a:t>
          </a:r>
          <a:endParaRPr lang="en-US" sz="2000" kern="1200" dirty="0"/>
        </a:p>
      </dsp:txBody>
      <dsp:txXfrm>
        <a:off x="979991" y="2624717"/>
        <a:ext cx="8430705" cy="749863"/>
      </dsp:txXfrm>
    </dsp:sp>
    <dsp:sp modelId="{F1ACC298-6D30-429F-8462-3C5A5527F7F7}">
      <dsp:nvSpPr>
        <dsp:cNvPr id="0" name=""/>
        <dsp:cNvSpPr/>
      </dsp:nvSpPr>
      <dsp:spPr>
        <a:xfrm>
          <a:off x="511327" y="2530984"/>
          <a:ext cx="937329" cy="9373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FB529-8F3F-41CB-A56B-34F0F5D4DCBE}">
      <dsp:nvSpPr>
        <dsp:cNvPr id="0" name=""/>
        <dsp:cNvSpPr/>
      </dsp:nvSpPr>
      <dsp:spPr>
        <a:xfrm>
          <a:off x="550077" y="3749708"/>
          <a:ext cx="8860619" cy="7498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5204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Formulate questions that invite honesty, dignity, and revelation. Spend some time formulating and asking better questions and watch what takes place!</a:t>
          </a:r>
          <a:endParaRPr lang="en-US" sz="2000" kern="1200" dirty="0"/>
        </a:p>
      </dsp:txBody>
      <dsp:txXfrm>
        <a:off x="550077" y="3749708"/>
        <a:ext cx="8860619" cy="749863"/>
      </dsp:txXfrm>
    </dsp:sp>
    <dsp:sp modelId="{5381ABBB-0F9E-4396-8050-C4B582B3CC1D}">
      <dsp:nvSpPr>
        <dsp:cNvPr id="0" name=""/>
        <dsp:cNvSpPr/>
      </dsp:nvSpPr>
      <dsp:spPr>
        <a:xfrm>
          <a:off x="81413" y="3655975"/>
          <a:ext cx="937329" cy="9373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279F14-102D-4854-ADF8-75191997FE39}">
      <dsp:nvSpPr>
        <dsp:cNvPr id="0" name=""/>
        <dsp:cNvSpPr/>
      </dsp:nvSpPr>
      <dsp:spPr>
        <a:xfrm>
          <a:off x="-5510385" y="-843781"/>
          <a:ext cx="6561871" cy="6561871"/>
        </a:xfrm>
        <a:prstGeom prst="blockArc">
          <a:avLst>
            <a:gd name="adj1" fmla="val 18900000"/>
            <a:gd name="adj2" fmla="val 2700000"/>
            <a:gd name="adj3" fmla="val 329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B42D44-F002-49A4-978C-E5591F329326}">
      <dsp:nvSpPr>
        <dsp:cNvPr id="0" name=""/>
        <dsp:cNvSpPr/>
      </dsp:nvSpPr>
      <dsp:spPr>
        <a:xfrm>
          <a:off x="676554" y="487430"/>
          <a:ext cx="8734862" cy="9748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379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You’ve met with donors, centered on them, been authentic. offered choices, thanked and reported back with sincere gratitude. </a:t>
          </a:r>
        </a:p>
      </dsp:txBody>
      <dsp:txXfrm>
        <a:off x="676554" y="487430"/>
        <a:ext cx="8734862" cy="974861"/>
      </dsp:txXfrm>
    </dsp:sp>
    <dsp:sp modelId="{7594DF55-471B-447D-AFF1-FC0E2CD47133}">
      <dsp:nvSpPr>
        <dsp:cNvPr id="0" name=""/>
        <dsp:cNvSpPr/>
      </dsp:nvSpPr>
      <dsp:spPr>
        <a:xfrm>
          <a:off x="67265" y="365573"/>
          <a:ext cx="1218577" cy="12185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CFB447-D1A3-45B5-83B0-E86711D1C52B}">
      <dsp:nvSpPr>
        <dsp:cNvPr id="0" name=""/>
        <dsp:cNvSpPr/>
      </dsp:nvSpPr>
      <dsp:spPr>
        <a:xfrm>
          <a:off x="1030916" y="1949723"/>
          <a:ext cx="8380500" cy="9748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379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+mj-lt"/>
            </a:rPr>
            <a:t>It’s time to reap the benefits!</a:t>
          </a:r>
          <a:endParaRPr lang="en-US" sz="2000" kern="1200" dirty="0">
            <a:latin typeface="+mj-lt"/>
          </a:endParaRPr>
        </a:p>
      </dsp:txBody>
      <dsp:txXfrm>
        <a:off x="1030916" y="1949723"/>
        <a:ext cx="8380500" cy="974861"/>
      </dsp:txXfrm>
    </dsp:sp>
    <dsp:sp modelId="{8C8AD35A-C9FF-4231-ABFA-EE5650FC911B}">
      <dsp:nvSpPr>
        <dsp:cNvPr id="0" name=""/>
        <dsp:cNvSpPr/>
      </dsp:nvSpPr>
      <dsp:spPr>
        <a:xfrm>
          <a:off x="421627" y="1827865"/>
          <a:ext cx="1218577" cy="12185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4FF858-780B-4946-90D1-ABB596905F19}">
      <dsp:nvSpPr>
        <dsp:cNvPr id="0" name=""/>
        <dsp:cNvSpPr/>
      </dsp:nvSpPr>
      <dsp:spPr>
        <a:xfrm>
          <a:off x="676554" y="3412016"/>
          <a:ext cx="8734862" cy="9748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379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Come into the giving season strong by asking any donor who has not made a major gift within the last 3-6 months to consider making a gift before year-end.</a:t>
          </a:r>
        </a:p>
      </dsp:txBody>
      <dsp:txXfrm>
        <a:off x="676554" y="3412016"/>
        <a:ext cx="8734862" cy="974861"/>
      </dsp:txXfrm>
    </dsp:sp>
    <dsp:sp modelId="{A505483C-0922-46A8-808C-32C091509989}">
      <dsp:nvSpPr>
        <dsp:cNvPr id="0" name=""/>
        <dsp:cNvSpPr/>
      </dsp:nvSpPr>
      <dsp:spPr>
        <a:xfrm>
          <a:off x="67265" y="3290158"/>
          <a:ext cx="1218577" cy="12185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000BBAD-08FE-48F2-BE98-DE20FBB55C07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95C8D99-C325-4D79-B733-E4C1961A7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86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81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49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160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734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1956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31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012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95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779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1950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036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177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7428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463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lnSpc>
                <a:spcPct val="150000"/>
              </a:lnSpc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598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353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189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856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273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047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397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3283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605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690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526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251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478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52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17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BB3AC4E4-36B9-D086-0DA0-92C51CE362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45883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95C8D99-C325-4D79-B733-E4C1961A7BC5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5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71221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20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86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45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C8D99-C325-4D79-B733-E4C1961A7B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7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C332F-BCE1-4DAD-B981-D766AF4FF6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19E73B-08D9-48FD-9C7C-A8A272054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2BED3-42E9-4ECB-ABF7-EBF1599D0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83BB-DCCB-4380-98C4-EECC1C41E01C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114D7-9E08-4AB8-B344-86D2FC598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07ACC-49AB-4397-8503-36D08A4C4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D47B-F368-4CBA-91C9-9B91724C1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07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485AC-2650-49B3-9151-66E99889A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D91B78-D075-4113-B4AC-91308E4576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09F2A-4E62-4241-BA9E-B9EF9EAE4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83BB-DCCB-4380-98C4-EECC1C41E01C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15940-B06B-43BB-AF63-18719E86C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9F977-6040-4608-AB88-EF040D83F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D47B-F368-4CBA-91C9-9B91724C1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28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124737-D42D-432C-903E-C998DD721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8AD6AC-79C0-4261-9191-70224AD8E9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804C0-91D1-40F0-A80A-B22A8DE9A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83BB-DCCB-4380-98C4-EECC1C41E01C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AFF3E-0734-4011-A54A-28E3DA7A4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A2D30-25FD-45CD-98E3-58B1CDB34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D47B-F368-4CBA-91C9-9B91724C1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8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8F36A-88E3-41E0-931C-40023D68B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AC505-42CD-4724-9C85-A8E763E90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6E869-7F6E-481F-B396-2265829C0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83BB-DCCB-4380-98C4-EECC1C41E01C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A761B-BA72-4953-A952-7C9E7D000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C7296-E856-4148-A797-F8CC4371F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D47B-F368-4CBA-91C9-9B91724C1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74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C6B81-D33A-495F-A64C-B4F64E7E6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97922-B2B8-4431-B457-47761A104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4F4D4-B280-48BB-B882-A534ADA69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83BB-DCCB-4380-98C4-EECC1C41E01C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1B791-3245-436A-8D80-29C5695EC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3E762-523D-46B1-88CA-4FF0D96C8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D47B-F368-4CBA-91C9-9B91724C1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96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DE572-35C8-418C-BFC9-10E34EFC8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003BA-694E-4A8C-956B-97C17C5CD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7CA792-9332-4361-867B-79BA1667D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167DF7-EB54-40D5-8B05-95D4946AA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83BB-DCCB-4380-98C4-EECC1C41E01C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F64C9C-1800-40A5-A486-7EF10AD74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EE982D-1C21-4A04-999E-2F82904C4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D47B-F368-4CBA-91C9-9B91724C1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59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ACFD6-0F2C-42B1-9511-9FFD4206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EDC2B8-8DD5-412E-96CA-AA19B66B3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F688BB-B72F-4021-A250-074F00224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C004A8-A50C-44D5-ADE8-19B5798583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747672-C50F-4AAB-BDE3-3925755D8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7D08CB-9324-42AB-A7BD-FE80537DA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83BB-DCCB-4380-98C4-EECC1C41E01C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0008F5-4132-42B5-B55F-32375D29E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9EFED1-DB8B-4B1B-9AE2-E67697406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D47B-F368-4CBA-91C9-9B91724C1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4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11050-D169-48E9-B4F7-DA6D9FBDD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7DA0C-1E9D-49BE-A93F-8D1870043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83BB-DCCB-4380-98C4-EECC1C41E01C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A2655C-62DB-4B01-BAFD-AE9EF9142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8E186D-080E-417D-960C-3836B832D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D47B-F368-4CBA-91C9-9B91724C1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69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15CD13-9A48-4051-9ACF-8192BFE3D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83BB-DCCB-4380-98C4-EECC1C41E01C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6758DD-0516-4D1F-93BC-CE29DF810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A2CF7-9D92-4ADB-8E71-B5C697FD2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D47B-F368-4CBA-91C9-9B91724C1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13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760C8-4C5E-4357-8950-A7B72489F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F0241-3920-4275-8BBD-F3B90C1DA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6F7509-0275-4220-A51E-EABF32603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47A1C3-FD9C-43E2-9866-0EC9DCD43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83BB-DCCB-4380-98C4-EECC1C41E01C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4F467E-7A90-4604-9AFC-312A3631C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BD4EB1-C6C2-4A6A-A73B-448F7AAA5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D47B-F368-4CBA-91C9-9B91724C1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56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E89EA-6C81-4F71-AC49-15B6685CF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551C32-AD5F-48BA-9660-3D7470E007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095E60-71A5-4F34-9421-140273B79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E0EC53-5C06-4549-881B-B92BACDD5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83BB-DCCB-4380-98C4-EECC1C41E01C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3EB5CB-9C80-4FBE-901C-DAF89F0B6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D13406-F382-42FD-A6F1-5FDBD07EA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D47B-F368-4CBA-91C9-9B91724C1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2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C13189-87BF-41B3-BDD9-53DF05BBA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B33C4-69D3-4B73-B70B-872079EE9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6C255-8E76-4887-8EE4-247990701F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583BB-DCCB-4380-98C4-EECC1C41E01C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6514E-5393-435C-9E71-6476949CD3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1447C-98A6-4D11-B83A-ECB55E26D3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3D47B-F368-4CBA-91C9-9B91724C1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60.sv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59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5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xrV2J_OjGo?feature=oembed" TargetMode="Externa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1.svg"/><Relationship Id="rId4" Type="http://schemas.openxmlformats.org/officeDocument/2006/relationships/image" Target="../media/image17.sv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ymaDgJ7KLg?feature=oembed" TargetMode="Externa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Placeholder 9">
            <a:extLst>
              <a:ext uri="{FF2B5EF4-FFF2-40B4-BE49-F238E27FC236}">
                <a16:creationId xmlns:a16="http://schemas.microsoft.com/office/drawing/2014/main" id="{CE3D6072-837E-8BC9-1125-276FCAF4F9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1B9DC3E-BC7C-A0F8-F489-E3C4074607B3}"/>
              </a:ext>
            </a:extLst>
          </p:cNvPr>
          <p:cNvSpPr txBox="1">
            <a:spLocks/>
          </p:cNvSpPr>
          <p:nvPr/>
        </p:nvSpPr>
        <p:spPr>
          <a:xfrm>
            <a:off x="758913" y="4875569"/>
            <a:ext cx="10674173" cy="7035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b="1" i="0" u="none" strike="noStrike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rla" panose="020B0004030503030003" pitchFamily="34" charset="0"/>
              </a:rPr>
              <a:t>Extraordinary Donor Experiences</a:t>
            </a:r>
          </a:p>
        </p:txBody>
      </p:sp>
    </p:spTree>
    <p:extLst>
      <p:ext uri="{BB962C8B-B14F-4D97-AF65-F5344CB8AC3E}">
        <p14:creationId xmlns:p14="http://schemas.microsoft.com/office/powerpoint/2010/main" val="2229146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9472870-7549-7224-B61F-578AEB3B4B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E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523D"/>
              </a:solidFill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CAAAE1D4-D294-9751-2C82-3BB6AAD8D526}"/>
              </a:ext>
            </a:extLst>
          </p:cNvPr>
          <p:cNvSpPr txBox="1">
            <a:spLocks/>
          </p:cNvSpPr>
          <p:nvPr/>
        </p:nvSpPr>
        <p:spPr>
          <a:xfrm>
            <a:off x="447923" y="473132"/>
            <a:ext cx="10515600" cy="620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00"/>
              </a:spcBef>
            </a:pPr>
            <a:r>
              <a:rPr lang="en-US" sz="3800" cap="all" spc="150" dirty="0">
                <a:solidFill>
                  <a:srgbClr val="254A5D"/>
                </a:solidFill>
                <a:latin typeface="Karla Medium" panose="020B0004030503030003" pitchFamily="34" charset="77"/>
              </a:rPr>
              <a:t>Center on the Donor</a:t>
            </a:r>
            <a:endParaRPr lang="en-US" sz="3800" cap="all" spc="150" dirty="0">
              <a:solidFill>
                <a:srgbClr val="254A5D"/>
              </a:solidFill>
              <a:latin typeface="Karla Medium" panose="020B0004030503030003" pitchFamily="34" charset="77"/>
              <a:cs typeface="Calibri Light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61454E1-2F77-BD57-3FB2-775AA60F78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4624117"/>
              </p:ext>
            </p:extLst>
          </p:nvPr>
        </p:nvGraphicFramePr>
        <p:xfrm>
          <a:off x="1484841" y="1510559"/>
          <a:ext cx="9478682" cy="4874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46425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BA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BD0BEB3-A9CD-32D7-3DAA-D8AF653E1530}"/>
              </a:ext>
            </a:extLst>
          </p:cNvPr>
          <p:cNvSpPr txBox="1">
            <a:spLocks/>
          </p:cNvSpPr>
          <p:nvPr/>
        </p:nvSpPr>
        <p:spPr>
          <a:xfrm>
            <a:off x="439638" y="456090"/>
            <a:ext cx="10515600" cy="620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00"/>
              </a:spcBef>
            </a:pPr>
            <a:r>
              <a:rPr lang="en-US" sz="3800" spc="150" dirty="0">
                <a:solidFill>
                  <a:schemeClr val="bg1"/>
                </a:solidFill>
                <a:latin typeface="Karla Medium" panose="020B0004030503030003" pitchFamily="34" charset="77"/>
                <a:cs typeface="Calibri Light"/>
              </a:rPr>
              <a:t>CENTER ON THE DONOR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5B5389B-DA52-AA7D-8139-52ABC7D3BC8F}"/>
              </a:ext>
            </a:extLst>
          </p:cNvPr>
          <p:cNvSpPr txBox="1">
            <a:spLocks/>
          </p:cNvSpPr>
          <p:nvPr/>
        </p:nvSpPr>
        <p:spPr>
          <a:xfrm>
            <a:off x="2181387" y="1487695"/>
            <a:ext cx="3516051" cy="17735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700" dirty="0">
              <a:solidFill>
                <a:schemeClr val="bg2">
                  <a:lumMod val="50000"/>
                </a:schemeClr>
              </a:solidFill>
              <a:latin typeface="Karla Light" panose="020B0004030503030003" pitchFamily="34" charset="77"/>
              <a:cs typeface="Calibri" panose="020F050202020403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238ED7A-F1C6-BBEB-6286-8263DE037F15}"/>
              </a:ext>
            </a:extLst>
          </p:cNvPr>
          <p:cNvSpPr txBox="1">
            <a:spLocks/>
          </p:cNvSpPr>
          <p:nvPr/>
        </p:nvSpPr>
        <p:spPr>
          <a:xfrm>
            <a:off x="2366340" y="1970164"/>
            <a:ext cx="7459320" cy="8086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600" dirty="0">
                <a:solidFill>
                  <a:schemeClr val="bg1"/>
                </a:solidFill>
                <a:latin typeface="Karla" panose="020B0004030503030003" pitchFamily="34" charset="0"/>
                <a:cs typeface="Calibri" panose="020F0502020204030204" pitchFamily="34" charset="0"/>
              </a:rPr>
              <a:t>Deliver what they want </a:t>
            </a:r>
            <a:br>
              <a:rPr lang="en-US" sz="3600" dirty="0">
                <a:solidFill>
                  <a:schemeClr val="bg1"/>
                </a:solidFill>
                <a:latin typeface="Karla" panose="020B0004030503030003" pitchFamily="34" charset="0"/>
                <a:cs typeface="Calibri" panose="020F0502020204030204" pitchFamily="34" charset="0"/>
              </a:rPr>
            </a:br>
            <a:endParaRPr lang="en-US" sz="3600" dirty="0">
              <a:solidFill>
                <a:schemeClr val="bg1"/>
              </a:solidFill>
              <a:latin typeface="Karla" panose="020B0004030503030003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600" dirty="0">
                <a:solidFill>
                  <a:schemeClr val="bg1"/>
                </a:solidFill>
                <a:latin typeface="Karla" panose="020B0004030503030003" pitchFamily="34" charset="0"/>
                <a:cs typeface="Calibri" panose="020F0502020204030204" pitchFamily="34" charset="0"/>
              </a:rPr>
              <a:t>or need </a:t>
            </a:r>
            <a:br>
              <a:rPr lang="en-US" sz="3600" dirty="0">
                <a:solidFill>
                  <a:schemeClr val="bg1"/>
                </a:solidFill>
                <a:latin typeface="Karla" panose="020B0004030503030003" pitchFamily="34" charset="0"/>
                <a:cs typeface="Calibri" panose="020F0502020204030204" pitchFamily="34" charset="0"/>
              </a:rPr>
            </a:br>
            <a:endParaRPr lang="en-US" sz="3600" dirty="0">
              <a:solidFill>
                <a:schemeClr val="bg1"/>
              </a:solidFill>
              <a:latin typeface="Karla" panose="020B0004030503030003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600" dirty="0">
                <a:solidFill>
                  <a:schemeClr val="bg1"/>
                </a:solidFill>
                <a:latin typeface="Karla" panose="020B0004030503030003" pitchFamily="34" charset="0"/>
                <a:cs typeface="Calibri" panose="020F0502020204030204" pitchFamily="34" charset="0"/>
              </a:rPr>
              <a:t>				or crave 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dirty="0">
              <a:solidFill>
                <a:schemeClr val="bg1"/>
              </a:solidFill>
              <a:latin typeface="Karla" panose="020B0004030503030003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C9FC15-75FC-92D3-A88B-6627447EF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081" y="2778773"/>
            <a:ext cx="687423" cy="748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70A2A0-E41A-752E-8C9C-5528BA35D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059025"/>
            <a:ext cx="687423" cy="74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11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BD0BEB3-A9CD-32D7-3DAA-D8AF653E1530}"/>
              </a:ext>
            </a:extLst>
          </p:cNvPr>
          <p:cNvSpPr txBox="1">
            <a:spLocks/>
          </p:cNvSpPr>
          <p:nvPr/>
        </p:nvSpPr>
        <p:spPr>
          <a:xfrm>
            <a:off x="447923" y="473132"/>
            <a:ext cx="10515600" cy="620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00"/>
              </a:spcBef>
            </a:pPr>
            <a:r>
              <a:rPr lang="en-US" sz="3800" cap="all" spc="150" dirty="0">
                <a:solidFill>
                  <a:srgbClr val="254A5D"/>
                </a:solidFill>
                <a:latin typeface="Karla Medium" panose="020B0004030503030003" pitchFamily="34" charset="77"/>
                <a:cs typeface="Calibri Light"/>
              </a:rPr>
              <a:t>3 Rules of Authenticity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5B5389B-DA52-AA7D-8139-52ABC7D3BC8F}"/>
              </a:ext>
            </a:extLst>
          </p:cNvPr>
          <p:cNvSpPr txBox="1">
            <a:spLocks/>
          </p:cNvSpPr>
          <p:nvPr/>
        </p:nvSpPr>
        <p:spPr>
          <a:xfrm>
            <a:off x="2181387" y="1487695"/>
            <a:ext cx="3516051" cy="17735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700" dirty="0">
              <a:solidFill>
                <a:schemeClr val="bg2">
                  <a:lumMod val="50000"/>
                </a:schemeClr>
              </a:solidFill>
              <a:latin typeface="Karla Light" panose="020B0004030503030003" pitchFamily="34" charset="77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3F997C-D9BA-4AA4-0D0A-5A8F0E1CBFD0}"/>
              </a:ext>
            </a:extLst>
          </p:cNvPr>
          <p:cNvSpPr>
            <a:spLocks noChangeAspect="1"/>
          </p:cNvSpPr>
          <p:nvPr/>
        </p:nvSpPr>
        <p:spPr>
          <a:xfrm>
            <a:off x="4475638" y="1975757"/>
            <a:ext cx="3240725" cy="3745105"/>
          </a:xfrm>
          <a:prstGeom prst="roundRect">
            <a:avLst/>
          </a:prstGeom>
          <a:solidFill>
            <a:srgbClr val="ECB2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36E8AEE-BA26-1C75-2278-FFC7ED414EE0}"/>
              </a:ext>
            </a:extLst>
          </p:cNvPr>
          <p:cNvSpPr txBox="1">
            <a:spLocks/>
          </p:cNvSpPr>
          <p:nvPr/>
        </p:nvSpPr>
        <p:spPr bwMode="auto">
          <a:xfrm>
            <a:off x="4490633" y="2163209"/>
            <a:ext cx="3210735" cy="280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30000"/>
              </a:spcBef>
              <a:spcAft>
                <a:spcPct val="5000"/>
              </a:spcAft>
              <a:buClr>
                <a:srgbClr val="30789C"/>
              </a:buClr>
              <a:buFont typeface="Wingdings" panose="05000000000000000000" pitchFamily="2" charset="2"/>
              <a:buChar char="§"/>
              <a:defRPr sz="2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1717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5000"/>
              </a:lnSpc>
              <a:spcBef>
                <a:spcPct val="30000"/>
              </a:spcBef>
              <a:spcAft>
                <a:spcPct val="5000"/>
              </a:spcAft>
              <a:buClr>
                <a:srgbClr val="30789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itchFamily="2" charset="0"/>
              </a:rPr>
              <a:t>Own your mistakes </a:t>
            </a:r>
            <a:r>
              <a:rPr lang="en-US" sz="2800" dirty="0">
                <a:solidFill>
                  <a:prstClr val="white"/>
                </a:solidFill>
                <a:latin typeface="Karla" pitchFamily="2" charset="0"/>
              </a:rPr>
              <a:t>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itchFamily="2" charset="0"/>
              </a:rPr>
              <a:t>r those of your organization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A7D54BA-4C37-41FF-F6D0-551985617312}"/>
              </a:ext>
            </a:extLst>
          </p:cNvPr>
          <p:cNvSpPr>
            <a:spLocks noChangeAspect="1"/>
          </p:cNvSpPr>
          <p:nvPr/>
        </p:nvSpPr>
        <p:spPr>
          <a:xfrm>
            <a:off x="5638800" y="5334717"/>
            <a:ext cx="914400" cy="749647"/>
          </a:xfrm>
          <a:prstGeom prst="ellipse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269C184-3FFA-FF79-7097-8DB87A208C16}"/>
              </a:ext>
            </a:extLst>
          </p:cNvPr>
          <p:cNvSpPr>
            <a:spLocks noChangeAspect="1"/>
          </p:cNvSpPr>
          <p:nvPr/>
        </p:nvSpPr>
        <p:spPr>
          <a:xfrm>
            <a:off x="534034" y="1975757"/>
            <a:ext cx="3240725" cy="3745105"/>
          </a:xfrm>
          <a:prstGeom prst="roundRect">
            <a:avLst/>
          </a:prstGeom>
          <a:solidFill>
            <a:srgbClr val="C2E3F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3B6E700-7214-5E10-BB73-C36D347BC171}"/>
              </a:ext>
            </a:extLst>
          </p:cNvPr>
          <p:cNvSpPr txBox="1">
            <a:spLocks/>
          </p:cNvSpPr>
          <p:nvPr/>
        </p:nvSpPr>
        <p:spPr bwMode="auto">
          <a:xfrm>
            <a:off x="549029" y="2163209"/>
            <a:ext cx="3210735" cy="280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30000"/>
              </a:spcBef>
              <a:spcAft>
                <a:spcPct val="5000"/>
              </a:spcAft>
              <a:buClr>
                <a:srgbClr val="30789C"/>
              </a:buClr>
              <a:buFont typeface="Wingdings" panose="05000000000000000000" pitchFamily="2" charset="2"/>
              <a:buChar char="§"/>
              <a:defRPr sz="2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1717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5000"/>
              </a:lnSpc>
              <a:spcBef>
                <a:spcPct val="30000"/>
              </a:spcBef>
              <a:spcAft>
                <a:spcPct val="5000"/>
              </a:spcAft>
              <a:buClr>
                <a:srgbClr val="30789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54A5D"/>
                </a:solidFill>
                <a:effectLst/>
                <a:uLnTx/>
                <a:uFillTx/>
                <a:latin typeface="Karla" pitchFamily="2" charset="0"/>
              </a:rPr>
              <a:t>Always be authentic; your donors will know the difference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BC8C5BF-6494-8734-D44E-7CF51FBFAD8D}"/>
              </a:ext>
            </a:extLst>
          </p:cNvPr>
          <p:cNvSpPr>
            <a:spLocks noChangeAspect="1"/>
          </p:cNvSpPr>
          <p:nvPr/>
        </p:nvSpPr>
        <p:spPr>
          <a:xfrm>
            <a:off x="8442043" y="1975757"/>
            <a:ext cx="3210735" cy="3745105"/>
          </a:xfrm>
          <a:prstGeom prst="roundRect">
            <a:avLst/>
          </a:prstGeom>
          <a:solidFill>
            <a:srgbClr val="65BAA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516BB1A-0E03-B791-008C-3F820D385127}"/>
              </a:ext>
            </a:extLst>
          </p:cNvPr>
          <p:cNvSpPr>
            <a:spLocks noChangeAspect="1"/>
          </p:cNvSpPr>
          <p:nvPr/>
        </p:nvSpPr>
        <p:spPr>
          <a:xfrm>
            <a:off x="9590210" y="5334717"/>
            <a:ext cx="914400" cy="749647"/>
          </a:xfrm>
          <a:prstGeom prst="ellipse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3A91482-1B2E-E99E-6AE5-BD10EC6A192F}"/>
              </a:ext>
            </a:extLst>
          </p:cNvPr>
          <p:cNvSpPr>
            <a:spLocks/>
          </p:cNvSpPr>
          <p:nvPr/>
        </p:nvSpPr>
        <p:spPr>
          <a:xfrm>
            <a:off x="9681650" y="5402790"/>
            <a:ext cx="731520" cy="731520"/>
          </a:xfrm>
          <a:prstGeom prst="ellipse">
            <a:avLst/>
          </a:prstGeom>
          <a:solidFill>
            <a:srgbClr val="65BAA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rtlCol="0" anchor="ctr">
            <a:noAutofit/>
          </a:bodyPr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27222BB4-8450-D3CC-30A8-2058762F9832}"/>
              </a:ext>
            </a:extLst>
          </p:cNvPr>
          <p:cNvSpPr txBox="1">
            <a:spLocks/>
          </p:cNvSpPr>
          <p:nvPr/>
        </p:nvSpPr>
        <p:spPr bwMode="auto">
          <a:xfrm>
            <a:off x="8442043" y="2160256"/>
            <a:ext cx="3210735" cy="280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30000"/>
              </a:spcBef>
              <a:spcAft>
                <a:spcPct val="5000"/>
              </a:spcAft>
              <a:buClr>
                <a:srgbClr val="30789C"/>
              </a:buClr>
              <a:buFont typeface="Wingdings" panose="05000000000000000000" pitchFamily="2" charset="2"/>
              <a:buChar char="§"/>
              <a:defRPr sz="2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1717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5000"/>
              </a:lnSpc>
              <a:spcBef>
                <a:spcPct val="30000"/>
              </a:spcBef>
              <a:spcAft>
                <a:spcPct val="5000"/>
              </a:spcAft>
              <a:buClr>
                <a:srgbClr val="30789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itchFamily="2" charset="0"/>
              </a:rPr>
              <a:t>Affirm your donor’s values, even when they say “no”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3220236-6246-3904-E24A-B1BCFEE4CEDF}"/>
              </a:ext>
            </a:extLst>
          </p:cNvPr>
          <p:cNvSpPr>
            <a:spLocks/>
          </p:cNvSpPr>
          <p:nvPr/>
        </p:nvSpPr>
        <p:spPr>
          <a:xfrm>
            <a:off x="5730240" y="5413125"/>
            <a:ext cx="731520" cy="731520"/>
          </a:xfrm>
          <a:prstGeom prst="ellipse">
            <a:avLst/>
          </a:prstGeom>
          <a:solidFill>
            <a:srgbClr val="ECB2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5EC70CD-A17A-84A3-DCAC-ED68BF6B5CBE}"/>
              </a:ext>
            </a:extLst>
          </p:cNvPr>
          <p:cNvSpPr>
            <a:spLocks noChangeAspect="1"/>
          </p:cNvSpPr>
          <p:nvPr/>
        </p:nvSpPr>
        <p:spPr>
          <a:xfrm>
            <a:off x="1697196" y="5334717"/>
            <a:ext cx="914400" cy="749647"/>
          </a:xfrm>
          <a:prstGeom prst="ellipse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3BEC687-A197-1903-8ABE-4418AB239FB5}"/>
              </a:ext>
            </a:extLst>
          </p:cNvPr>
          <p:cNvSpPr>
            <a:spLocks/>
          </p:cNvSpPr>
          <p:nvPr/>
        </p:nvSpPr>
        <p:spPr>
          <a:xfrm>
            <a:off x="1788636" y="5413125"/>
            <a:ext cx="731520" cy="731520"/>
          </a:xfrm>
          <a:prstGeom prst="ellipse">
            <a:avLst/>
          </a:prstGeom>
          <a:solidFill>
            <a:srgbClr val="C2E3F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E82A267-630A-D170-CE57-4DFF65F07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7875" y="5536690"/>
            <a:ext cx="476250" cy="47625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6F29145A-94BE-E1B9-76F8-DF9D0C667D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24808" y="5545869"/>
            <a:ext cx="445203" cy="44520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6937552A-059F-3FAA-E347-840BEA16F0A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75789" y="5471453"/>
            <a:ext cx="557213" cy="55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36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918C86-4A9F-5DDB-7870-3D9A6E89DE3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B2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C992357-88FD-A503-365A-F3ED3D13E6BC}"/>
              </a:ext>
            </a:extLst>
          </p:cNvPr>
          <p:cNvSpPr txBox="1">
            <a:spLocks/>
          </p:cNvSpPr>
          <p:nvPr/>
        </p:nvSpPr>
        <p:spPr>
          <a:xfrm>
            <a:off x="1012921" y="1"/>
            <a:ext cx="10166157" cy="6858000"/>
          </a:xfrm>
          <a:prstGeom prst="rect">
            <a:avLst/>
          </a:prstGeom>
          <a:solidFill>
            <a:srgbClr val="ECB22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en-US" sz="3800" spc="150" dirty="0">
                <a:solidFill>
                  <a:schemeClr val="bg1"/>
                </a:solidFill>
                <a:latin typeface="Karla Medium" panose="020B0004030503030003" pitchFamily="34" charset="77"/>
              </a:rPr>
              <a:t>"I've learned that people will forget what you said, people will forget what you did, but people will never forget how you made them feel." -Maya Angelou</a:t>
            </a:r>
            <a:endParaRPr lang="en-US" sz="3800" spc="150" dirty="0">
              <a:solidFill>
                <a:schemeClr val="bg1"/>
              </a:solidFill>
              <a:latin typeface="Karla Medium" panose="020B0004030503030003" pitchFamily="34" charset="77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11872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918C86-4A9F-5DDB-7870-3D9A6E89DE3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E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C992357-88FD-A503-365A-F3ED3D13E6BC}"/>
              </a:ext>
            </a:extLst>
          </p:cNvPr>
          <p:cNvSpPr txBox="1">
            <a:spLocks/>
          </p:cNvSpPr>
          <p:nvPr/>
        </p:nvSpPr>
        <p:spPr>
          <a:xfrm>
            <a:off x="1012921" y="2803643"/>
            <a:ext cx="10166157" cy="125071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en-US" sz="3800" spc="150" dirty="0">
                <a:solidFill>
                  <a:srgbClr val="254A5D"/>
                </a:solidFill>
                <a:latin typeface="Karla Medium" panose="020B0004030503030003" pitchFamily="34" charset="77"/>
              </a:rPr>
              <a:t>What to say when your organization DOESN’T do what they promised to do with your donor’s gift... </a:t>
            </a:r>
          </a:p>
        </p:txBody>
      </p:sp>
    </p:spTree>
    <p:extLst>
      <p:ext uri="{BB962C8B-B14F-4D97-AF65-F5344CB8AC3E}">
        <p14:creationId xmlns:p14="http://schemas.microsoft.com/office/powerpoint/2010/main" val="2205756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BA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BC1B31-84EF-8AB0-7238-13D3D04975D0}"/>
              </a:ext>
            </a:extLst>
          </p:cNvPr>
          <p:cNvSpPr/>
          <p:nvPr/>
        </p:nvSpPr>
        <p:spPr>
          <a:xfrm>
            <a:off x="7162313" y="568960"/>
            <a:ext cx="4592320" cy="5953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D01352C-8408-FCF5-3877-17C39F2A4C14}"/>
              </a:ext>
            </a:extLst>
          </p:cNvPr>
          <p:cNvSpPr txBox="1">
            <a:spLocks/>
          </p:cNvSpPr>
          <p:nvPr/>
        </p:nvSpPr>
        <p:spPr>
          <a:xfrm>
            <a:off x="1109370" y="2470937"/>
            <a:ext cx="3473313" cy="820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en-US" sz="2000" spc="150" dirty="0">
                <a:solidFill>
                  <a:schemeClr val="bg1"/>
                </a:solidFill>
                <a:latin typeface="Karla Medium" panose="020B0004030503030003" pitchFamily="34" charset="77"/>
              </a:rPr>
              <a:t>Real-life example of five-figure ask hanging in the balance</a:t>
            </a:r>
            <a:endParaRPr lang="en-US" sz="2000" spc="150" dirty="0">
              <a:solidFill>
                <a:schemeClr val="bg1"/>
              </a:solidFill>
              <a:latin typeface="Karla Medium" panose="020B0004030503030003" pitchFamily="34" charset="77"/>
              <a:cs typeface="Calibri Light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BB6D0CF-29C8-43DE-4331-8C5E523AD8CC}"/>
              </a:ext>
            </a:extLst>
          </p:cNvPr>
          <p:cNvSpPr txBox="1"/>
          <p:nvPr/>
        </p:nvSpPr>
        <p:spPr>
          <a:xfrm>
            <a:off x="7244081" y="2470937"/>
            <a:ext cx="42367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n-US" sz="1200" dirty="0">
                <a:solidFill>
                  <a:srgbClr val="254A5D"/>
                </a:solidFill>
                <a:latin typeface="Karla" pitchFamily="2" charset="0"/>
              </a:rPr>
              <a:t>From: Liz</a:t>
            </a:r>
          </a:p>
          <a:p>
            <a:pPr marL="457200" lvl="1" indent="0">
              <a:buNone/>
            </a:pPr>
            <a:r>
              <a:rPr lang="en-US" sz="1200" dirty="0">
                <a:solidFill>
                  <a:srgbClr val="254A5D"/>
                </a:solidFill>
                <a:latin typeface="Karla" pitchFamily="2" charset="0"/>
              </a:rPr>
              <a:t>Sent: May 25, 2022</a:t>
            </a:r>
          </a:p>
          <a:p>
            <a:pPr marL="457200" lvl="1" indent="0">
              <a:buNone/>
            </a:pPr>
            <a:r>
              <a:rPr lang="en-US" sz="1200" dirty="0">
                <a:solidFill>
                  <a:srgbClr val="254A5D"/>
                </a:solidFill>
                <a:latin typeface="Karla" pitchFamily="2" charset="0"/>
              </a:rPr>
              <a:t>To: Dawn Fleming </a:t>
            </a:r>
          </a:p>
          <a:p>
            <a:pPr marL="457200" lvl="1" indent="0">
              <a:buNone/>
            </a:pPr>
            <a:r>
              <a:rPr lang="en-US" sz="1200" dirty="0">
                <a:solidFill>
                  <a:srgbClr val="254A5D"/>
                </a:solidFill>
                <a:latin typeface="Karla" pitchFamily="2" charset="0"/>
              </a:rPr>
              <a:t>Subject: Thank you, Liz!</a:t>
            </a:r>
          </a:p>
          <a:p>
            <a:pPr marL="457200" lvl="1" indent="0">
              <a:buNone/>
            </a:pPr>
            <a:r>
              <a:rPr lang="en-US" sz="1200" dirty="0">
                <a:solidFill>
                  <a:srgbClr val="254A5D"/>
                </a:solidFill>
                <a:latin typeface="Karla" pitchFamily="2" charset="0"/>
              </a:rPr>
              <a:t> </a:t>
            </a:r>
          </a:p>
          <a:p>
            <a:pPr marL="457200" lvl="1" indent="0">
              <a:buNone/>
            </a:pPr>
            <a:r>
              <a:rPr lang="en-US" sz="1200" dirty="0">
                <a:solidFill>
                  <a:srgbClr val="254A5D"/>
                </a:solidFill>
                <a:latin typeface="Karla" pitchFamily="2" charset="0"/>
              </a:rPr>
              <a:t>Dawn, </a:t>
            </a:r>
            <a:br>
              <a:rPr lang="en-US" sz="1200" dirty="0">
                <a:solidFill>
                  <a:srgbClr val="254A5D"/>
                </a:solidFill>
                <a:latin typeface="Karla" pitchFamily="2" charset="0"/>
              </a:rPr>
            </a:br>
            <a:endParaRPr lang="en-US" sz="1200" dirty="0">
              <a:solidFill>
                <a:srgbClr val="254A5D"/>
              </a:solidFill>
              <a:latin typeface="Karla" pitchFamily="2" charset="0"/>
            </a:endParaRPr>
          </a:p>
          <a:p>
            <a:pPr marL="457200" lvl="1" indent="0">
              <a:buNone/>
            </a:pPr>
            <a:r>
              <a:rPr lang="en-US" sz="1200" dirty="0">
                <a:solidFill>
                  <a:srgbClr val="254A5D"/>
                </a:solidFill>
                <a:latin typeface="Karla" pitchFamily="2" charset="0"/>
              </a:rPr>
              <a:t>Thanks for the reach out.  </a:t>
            </a:r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itchFamily="2" charset="0"/>
              </a:rPr>
              <a:t>I have been giving it thought and haven’t come to a settling point myself.</a:t>
            </a:r>
            <a:br>
              <a:rPr lang="en-US" sz="1200" dirty="0">
                <a:solidFill>
                  <a:srgbClr val="254A5D"/>
                </a:solidFill>
                <a:latin typeface="Karla" pitchFamily="2" charset="0"/>
              </a:rPr>
            </a:br>
            <a:endParaRPr lang="en-US" sz="1200" dirty="0">
              <a:solidFill>
                <a:srgbClr val="254A5D"/>
              </a:solidFill>
              <a:latin typeface="Karla" pitchFamily="2" charset="0"/>
            </a:endParaRPr>
          </a:p>
          <a:p>
            <a:pPr marL="457200" lvl="1" indent="0">
              <a:buNone/>
            </a:pPr>
            <a:r>
              <a:rPr lang="en-US" sz="1200" dirty="0">
                <a:solidFill>
                  <a:srgbClr val="254A5D"/>
                </a:solidFill>
                <a:latin typeface="Karla" pitchFamily="2" charset="0"/>
              </a:rPr>
              <a:t>To be honest I am absolutely heart sick over the school shooting in Texas. . . for some reason I am partially stuck on whether the Catholic Church will stand up for gun control . . . </a:t>
            </a:r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itchFamily="2" charset="0"/>
              </a:rPr>
              <a:t>I need to settle on this for a bit . . .So Dawn, I just need more time.</a:t>
            </a:r>
            <a:br>
              <a:rPr lang="en-US" sz="1200" dirty="0">
                <a:solidFill>
                  <a:srgbClr val="254A5D"/>
                </a:solidFill>
                <a:latin typeface="Karla" pitchFamily="2" charset="0"/>
              </a:rPr>
            </a:br>
            <a:endParaRPr lang="en-US" sz="1200" dirty="0">
              <a:solidFill>
                <a:srgbClr val="254A5D"/>
              </a:solidFill>
              <a:latin typeface="Karla" pitchFamily="2" charset="0"/>
            </a:endParaRPr>
          </a:p>
          <a:p>
            <a:pPr marL="457200" lvl="1" indent="0">
              <a:buNone/>
            </a:pPr>
            <a:r>
              <a:rPr lang="en-US" sz="1200" dirty="0">
                <a:solidFill>
                  <a:srgbClr val="254A5D"/>
                </a:solidFill>
                <a:latin typeface="Karla" pitchFamily="2" charset="0"/>
              </a:rPr>
              <a:t> </a:t>
            </a:r>
          </a:p>
        </p:txBody>
      </p:sp>
      <p:pic>
        <p:nvPicPr>
          <p:cNvPr id="5" name="Graphic 4" descr="Email outline">
            <a:extLst>
              <a:ext uri="{FF2B5EF4-FFF2-40B4-BE49-F238E27FC236}">
                <a16:creationId xmlns:a16="http://schemas.microsoft.com/office/drawing/2014/main" id="{F5C03EDA-3302-2CED-1FD1-D1D652D4F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13800" y="807787"/>
            <a:ext cx="1229360" cy="122936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8EC6B64-C459-6988-7DBD-6B202D822C06}"/>
              </a:ext>
            </a:extLst>
          </p:cNvPr>
          <p:cNvSpPr/>
          <p:nvPr/>
        </p:nvSpPr>
        <p:spPr>
          <a:xfrm>
            <a:off x="4664451" y="2528244"/>
            <a:ext cx="706364" cy="7063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97653C-0CBC-1534-AF22-58D9F8CCC6FF}"/>
              </a:ext>
            </a:extLst>
          </p:cNvPr>
          <p:cNvCxnSpPr>
            <a:cxnSpLocks/>
            <a:stCxn id="6" idx="6"/>
          </p:cNvCxnSpPr>
          <p:nvPr/>
        </p:nvCxnSpPr>
        <p:spPr>
          <a:xfrm>
            <a:off x="5370815" y="2881426"/>
            <a:ext cx="186121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itle 1">
            <a:extLst>
              <a:ext uri="{FF2B5EF4-FFF2-40B4-BE49-F238E27FC236}">
                <a16:creationId xmlns:a16="http://schemas.microsoft.com/office/drawing/2014/main" id="{E8849E8C-6D62-C157-044F-C205387D3923}"/>
              </a:ext>
            </a:extLst>
          </p:cNvPr>
          <p:cNvSpPr txBox="1">
            <a:spLocks/>
          </p:cNvSpPr>
          <p:nvPr/>
        </p:nvSpPr>
        <p:spPr>
          <a:xfrm>
            <a:off x="589767" y="618954"/>
            <a:ext cx="6948034" cy="935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00"/>
              </a:spcBef>
            </a:pPr>
            <a:r>
              <a:rPr lang="en-US" sz="3800" spc="150" dirty="0">
                <a:solidFill>
                  <a:schemeClr val="bg1"/>
                </a:solidFill>
                <a:latin typeface="Karla Medium" panose="020B0004030503030003" pitchFamily="34" charset="77"/>
              </a:rPr>
              <a:t>ALWAYS AUTHENTIC </a:t>
            </a:r>
            <a:endParaRPr lang="en-US" sz="3800" spc="150" dirty="0">
              <a:solidFill>
                <a:schemeClr val="bg1"/>
              </a:solidFill>
              <a:latin typeface="Karla Medium" panose="020B0004030503030003" pitchFamily="34" charset="77"/>
              <a:cs typeface="Calibri Ligh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FB46DC-3FFA-9EA8-734E-86B6EDF3B842}"/>
              </a:ext>
            </a:extLst>
          </p:cNvPr>
          <p:cNvSpPr/>
          <p:nvPr/>
        </p:nvSpPr>
        <p:spPr>
          <a:xfrm>
            <a:off x="2625548" y="4459887"/>
            <a:ext cx="706364" cy="7063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CFAFF8-591D-C72A-5782-B37251086FE1}"/>
              </a:ext>
            </a:extLst>
          </p:cNvPr>
          <p:cNvCxnSpPr>
            <a:cxnSpLocks/>
          </p:cNvCxnSpPr>
          <p:nvPr/>
        </p:nvCxnSpPr>
        <p:spPr>
          <a:xfrm flipV="1">
            <a:off x="2978730" y="3561215"/>
            <a:ext cx="0" cy="137935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EBB7E6B9-61D5-11B5-FDDA-30E29DE0C36B}"/>
              </a:ext>
            </a:extLst>
          </p:cNvPr>
          <p:cNvSpPr txBox="1">
            <a:spLocks/>
          </p:cNvSpPr>
          <p:nvPr/>
        </p:nvSpPr>
        <p:spPr>
          <a:xfrm>
            <a:off x="586645" y="5571224"/>
            <a:ext cx="4784170" cy="820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en-US" sz="2800" spc="150" dirty="0">
                <a:solidFill>
                  <a:srgbClr val="F5D48B"/>
                </a:solidFill>
                <a:latin typeface="Karla Medium" panose="020B0004030503030003" pitchFamily="34" charset="77"/>
              </a:rPr>
              <a:t>Donor expresses philanthropic priorities in reaction to tragedy</a:t>
            </a:r>
            <a:endParaRPr lang="en-US" sz="2800" spc="150" dirty="0">
              <a:solidFill>
                <a:srgbClr val="F5D48B"/>
              </a:solidFill>
              <a:latin typeface="Karla Medium" panose="020B0004030503030003" pitchFamily="34" charset="77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299918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BA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BC1B31-84EF-8AB0-7238-13D3D04975D0}"/>
              </a:ext>
            </a:extLst>
          </p:cNvPr>
          <p:cNvSpPr/>
          <p:nvPr/>
        </p:nvSpPr>
        <p:spPr>
          <a:xfrm>
            <a:off x="7162313" y="568960"/>
            <a:ext cx="4592320" cy="5953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D01352C-8408-FCF5-3877-17C39F2A4C14}"/>
              </a:ext>
            </a:extLst>
          </p:cNvPr>
          <p:cNvSpPr txBox="1">
            <a:spLocks/>
          </p:cNvSpPr>
          <p:nvPr/>
        </p:nvSpPr>
        <p:spPr>
          <a:xfrm>
            <a:off x="1237562" y="2470937"/>
            <a:ext cx="3473313" cy="820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en-US" sz="2000" spc="150" dirty="0">
                <a:solidFill>
                  <a:schemeClr val="bg1"/>
                </a:solidFill>
                <a:latin typeface="Karla Medium" panose="020B0004030503030003" pitchFamily="34" charset="77"/>
              </a:rPr>
              <a:t>Real-life example of five-figure ask hanging in the balance</a:t>
            </a:r>
            <a:endParaRPr lang="en-US" sz="2000" spc="150" dirty="0">
              <a:solidFill>
                <a:schemeClr val="bg1"/>
              </a:solidFill>
              <a:latin typeface="Karla Medium" panose="020B0004030503030003" pitchFamily="34" charset="77"/>
              <a:cs typeface="Calibri Light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BB6D0CF-29C8-43DE-4331-8C5E523AD8CC}"/>
              </a:ext>
            </a:extLst>
          </p:cNvPr>
          <p:cNvSpPr txBox="1"/>
          <p:nvPr/>
        </p:nvSpPr>
        <p:spPr>
          <a:xfrm>
            <a:off x="7244081" y="2470937"/>
            <a:ext cx="423672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n-US" sz="1200" dirty="0">
                <a:solidFill>
                  <a:srgbClr val="254A5D"/>
                </a:solidFill>
                <a:latin typeface="Karla" pitchFamily="2" charset="0"/>
              </a:rPr>
              <a:t>From: Dawn Fleming</a:t>
            </a:r>
          </a:p>
          <a:p>
            <a:pPr marL="457200" lvl="1" indent="0">
              <a:buNone/>
            </a:pPr>
            <a:r>
              <a:rPr lang="en-US" sz="1200" dirty="0">
                <a:solidFill>
                  <a:srgbClr val="254A5D"/>
                </a:solidFill>
                <a:latin typeface="Karla" pitchFamily="2" charset="0"/>
              </a:rPr>
              <a:t>Sent: May 26, 2022</a:t>
            </a:r>
          </a:p>
          <a:p>
            <a:pPr marL="457200" lvl="1" indent="0">
              <a:buNone/>
            </a:pPr>
            <a:r>
              <a:rPr lang="en-US" sz="1200" dirty="0">
                <a:solidFill>
                  <a:srgbClr val="254A5D"/>
                </a:solidFill>
                <a:latin typeface="Karla" pitchFamily="2" charset="0"/>
              </a:rPr>
              <a:t>To: Liz</a:t>
            </a:r>
          </a:p>
          <a:p>
            <a:pPr marL="457200" lvl="1" indent="0">
              <a:buNone/>
            </a:pPr>
            <a:r>
              <a:rPr lang="en-US" sz="1200" dirty="0">
                <a:solidFill>
                  <a:srgbClr val="254A5D"/>
                </a:solidFill>
                <a:latin typeface="Karla" pitchFamily="2" charset="0"/>
              </a:rPr>
              <a:t>Subject: Thank you, Liz!</a:t>
            </a:r>
          </a:p>
          <a:p>
            <a:pPr marL="457200" lvl="1" indent="0">
              <a:buNone/>
            </a:pPr>
            <a:r>
              <a:rPr lang="en-US" sz="1200" dirty="0">
                <a:solidFill>
                  <a:srgbClr val="254A5D"/>
                </a:solidFill>
                <a:latin typeface="Karla" pitchFamily="2" charset="0"/>
              </a:rPr>
              <a:t> </a:t>
            </a:r>
          </a:p>
          <a:p>
            <a:pPr marL="457200" lvl="1" indent="0">
              <a:buNone/>
            </a:pPr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itchFamily="2" charset="0"/>
              </a:rPr>
              <a:t>I hear you. When Sandy Hook happened (we live in the neighboring town) I sobbed like a baby</a:t>
            </a:r>
            <a:r>
              <a:rPr lang="en-US" sz="1200" dirty="0">
                <a:solidFill>
                  <a:srgbClr val="254A5D"/>
                </a:solidFill>
                <a:latin typeface="Karla" pitchFamily="2" charset="0"/>
              </a:rPr>
              <a:t>. . . I’m not sure whether the Catholic Church will stand up for gun control.  And you are right, why not use the power of Jesus’ teachings for a critical cause?  It’s clear as day to all of us here.</a:t>
            </a:r>
            <a:br>
              <a:rPr lang="en-US" sz="1200" dirty="0">
                <a:solidFill>
                  <a:srgbClr val="254A5D"/>
                </a:solidFill>
                <a:latin typeface="Karla" pitchFamily="2" charset="0"/>
              </a:rPr>
            </a:br>
            <a:r>
              <a:rPr lang="en-US" sz="1200" dirty="0">
                <a:solidFill>
                  <a:srgbClr val="254A5D"/>
                </a:solidFill>
                <a:latin typeface="Karla" pitchFamily="2" charset="0"/>
              </a:rPr>
              <a:t> </a:t>
            </a:r>
            <a:br>
              <a:rPr lang="en-US" sz="1200" dirty="0">
                <a:solidFill>
                  <a:srgbClr val="254A5D"/>
                </a:solidFill>
                <a:latin typeface="Karla" pitchFamily="2" charset="0"/>
              </a:rPr>
            </a:br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itchFamily="2" charset="0"/>
              </a:rPr>
              <a:t>As we move through these troubling times</a:t>
            </a:r>
            <a:r>
              <a:rPr lang="en-US" sz="1200" dirty="0">
                <a:solidFill>
                  <a:srgbClr val="254A5D"/>
                </a:solidFill>
                <a:latin typeface="Karla" pitchFamily="2" charset="0"/>
              </a:rPr>
              <a:t>, I am focusing on how, in a sense, </a:t>
            </a:r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itchFamily="2" charset="0"/>
              </a:rPr>
              <a:t>places like Holy Family </a:t>
            </a:r>
            <a:r>
              <a:rPr lang="en-US" sz="1200" dirty="0">
                <a:solidFill>
                  <a:srgbClr val="254A5D"/>
                </a:solidFill>
                <a:latin typeface="Karla" pitchFamily="2" charset="0"/>
              </a:rPr>
              <a:t>are an endangered species. These places </a:t>
            </a:r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itchFamily="2" charset="0"/>
              </a:rPr>
              <a:t>are unique, sacred, and excruciatingly important to each of us in today’s world. </a:t>
            </a:r>
            <a:r>
              <a:rPr lang="en-US" sz="1200" dirty="0">
                <a:solidFill>
                  <a:srgbClr val="254A5D"/>
                </a:solidFill>
                <a:latin typeface="Karla" pitchFamily="2" charset="0"/>
              </a:rPr>
              <a:t>That’s what keeps me going and why I can advocate for HF</a:t>
            </a:r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itchFamily="2" charset="0"/>
              </a:rPr>
              <a:t>. People leave here better, and the ripple effect is strong. That’s not a sales pitch, just a chance to share what I observe and why I can fight hard for HF. </a:t>
            </a:r>
            <a:r>
              <a:rPr lang="en-US" sz="1200" dirty="0">
                <a:solidFill>
                  <a:srgbClr val="254A5D"/>
                </a:solidFill>
                <a:latin typeface="Karla" pitchFamily="2" charset="0"/>
              </a:rPr>
              <a:t> </a:t>
            </a:r>
          </a:p>
        </p:txBody>
      </p:sp>
      <p:pic>
        <p:nvPicPr>
          <p:cNvPr id="5" name="Graphic 4" descr="Email outline">
            <a:extLst>
              <a:ext uri="{FF2B5EF4-FFF2-40B4-BE49-F238E27FC236}">
                <a16:creationId xmlns:a16="http://schemas.microsoft.com/office/drawing/2014/main" id="{F5C03EDA-3302-2CED-1FD1-D1D652D4F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13800" y="807787"/>
            <a:ext cx="1229360" cy="122936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8EC6B64-C459-6988-7DBD-6B202D822C06}"/>
              </a:ext>
            </a:extLst>
          </p:cNvPr>
          <p:cNvSpPr/>
          <p:nvPr/>
        </p:nvSpPr>
        <p:spPr>
          <a:xfrm>
            <a:off x="4747138" y="2528244"/>
            <a:ext cx="706364" cy="7063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97653C-0CBC-1534-AF22-58D9F8CCC6FF}"/>
              </a:ext>
            </a:extLst>
          </p:cNvPr>
          <p:cNvCxnSpPr>
            <a:cxnSpLocks/>
            <a:stCxn id="6" idx="6"/>
          </p:cNvCxnSpPr>
          <p:nvPr/>
        </p:nvCxnSpPr>
        <p:spPr>
          <a:xfrm>
            <a:off x="5453502" y="2881426"/>
            <a:ext cx="186121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itle 1">
            <a:extLst>
              <a:ext uri="{FF2B5EF4-FFF2-40B4-BE49-F238E27FC236}">
                <a16:creationId xmlns:a16="http://schemas.microsoft.com/office/drawing/2014/main" id="{E8849E8C-6D62-C157-044F-C205387D3923}"/>
              </a:ext>
            </a:extLst>
          </p:cNvPr>
          <p:cNvSpPr txBox="1">
            <a:spLocks/>
          </p:cNvSpPr>
          <p:nvPr/>
        </p:nvSpPr>
        <p:spPr>
          <a:xfrm>
            <a:off x="589767" y="618954"/>
            <a:ext cx="6948034" cy="935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00"/>
              </a:spcBef>
            </a:pPr>
            <a:r>
              <a:rPr lang="en-US" sz="3800" spc="150" dirty="0">
                <a:solidFill>
                  <a:schemeClr val="bg1"/>
                </a:solidFill>
                <a:latin typeface="Karla Medium" panose="020B0004030503030003" pitchFamily="34" charset="77"/>
              </a:rPr>
              <a:t>ALWAYS AUTHENTIC </a:t>
            </a:r>
            <a:endParaRPr lang="en-US" sz="3800" spc="150" dirty="0">
              <a:solidFill>
                <a:schemeClr val="bg1"/>
              </a:solidFill>
              <a:latin typeface="Karla Medium" panose="020B0004030503030003" pitchFamily="34" charset="77"/>
              <a:cs typeface="Calibri Ligh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9F66847-74A7-4E8D-6C2F-AB600AEA6706}"/>
              </a:ext>
            </a:extLst>
          </p:cNvPr>
          <p:cNvSpPr/>
          <p:nvPr/>
        </p:nvSpPr>
        <p:spPr>
          <a:xfrm>
            <a:off x="2625548" y="4459887"/>
            <a:ext cx="706364" cy="7063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7924E3-9178-42CE-6B48-6636994A5CE3}"/>
              </a:ext>
            </a:extLst>
          </p:cNvPr>
          <p:cNvCxnSpPr>
            <a:cxnSpLocks/>
          </p:cNvCxnSpPr>
          <p:nvPr/>
        </p:nvCxnSpPr>
        <p:spPr>
          <a:xfrm flipV="1">
            <a:off x="2978730" y="3561215"/>
            <a:ext cx="0" cy="137935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D7581FA8-2EF5-048A-9028-0D796975DA73}"/>
              </a:ext>
            </a:extLst>
          </p:cNvPr>
          <p:cNvSpPr txBox="1">
            <a:spLocks/>
          </p:cNvSpPr>
          <p:nvPr/>
        </p:nvSpPr>
        <p:spPr>
          <a:xfrm>
            <a:off x="582133" y="5428755"/>
            <a:ext cx="4784170" cy="820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en-US" sz="2800" spc="150" dirty="0">
                <a:solidFill>
                  <a:srgbClr val="F5D48B"/>
                </a:solidFill>
                <a:latin typeface="Karla Medium" panose="020B0004030503030003" pitchFamily="34" charset="77"/>
              </a:rPr>
              <a:t>Fundraiser responds with authenticity and reflects donor’s values</a:t>
            </a:r>
            <a:endParaRPr lang="en-US" sz="2800" spc="150" dirty="0">
              <a:solidFill>
                <a:srgbClr val="F5D48B"/>
              </a:solidFill>
              <a:latin typeface="Karla Medium" panose="020B0004030503030003" pitchFamily="34" charset="77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025926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BA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BC1B31-84EF-8AB0-7238-13D3D04975D0}"/>
              </a:ext>
            </a:extLst>
          </p:cNvPr>
          <p:cNvSpPr/>
          <p:nvPr/>
        </p:nvSpPr>
        <p:spPr>
          <a:xfrm>
            <a:off x="7162313" y="568960"/>
            <a:ext cx="4592320" cy="5953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D01352C-8408-FCF5-3877-17C39F2A4C14}"/>
              </a:ext>
            </a:extLst>
          </p:cNvPr>
          <p:cNvSpPr txBox="1">
            <a:spLocks/>
          </p:cNvSpPr>
          <p:nvPr/>
        </p:nvSpPr>
        <p:spPr>
          <a:xfrm>
            <a:off x="1109370" y="2470937"/>
            <a:ext cx="3473313" cy="820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en-US" sz="2000" spc="150" dirty="0">
                <a:solidFill>
                  <a:schemeClr val="bg1"/>
                </a:solidFill>
                <a:latin typeface="Karla Medium" panose="020B0004030503030003" pitchFamily="34" charset="77"/>
              </a:rPr>
              <a:t>Real-life example of five-figure ask hanging in the balance</a:t>
            </a:r>
            <a:endParaRPr lang="en-US" sz="2000" spc="150" dirty="0">
              <a:solidFill>
                <a:schemeClr val="bg1"/>
              </a:solidFill>
              <a:latin typeface="Karla Medium" panose="020B0004030503030003" pitchFamily="34" charset="77"/>
              <a:cs typeface="Calibri Light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BB6D0CF-29C8-43DE-4331-8C5E523AD8CC}"/>
              </a:ext>
            </a:extLst>
          </p:cNvPr>
          <p:cNvSpPr txBox="1"/>
          <p:nvPr/>
        </p:nvSpPr>
        <p:spPr>
          <a:xfrm>
            <a:off x="7244081" y="2470937"/>
            <a:ext cx="42367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n-US" sz="1200" dirty="0">
                <a:solidFill>
                  <a:srgbClr val="254A5D"/>
                </a:solidFill>
                <a:latin typeface="Karla" pitchFamily="2" charset="0"/>
              </a:rPr>
              <a:t>From: Liz</a:t>
            </a:r>
          </a:p>
          <a:p>
            <a:pPr marL="457200" lvl="1" indent="0">
              <a:buNone/>
            </a:pPr>
            <a:r>
              <a:rPr lang="en-US" sz="1200" dirty="0">
                <a:solidFill>
                  <a:srgbClr val="254A5D"/>
                </a:solidFill>
                <a:latin typeface="Karla" pitchFamily="2" charset="0"/>
              </a:rPr>
              <a:t>Sent: May 26, 2022</a:t>
            </a:r>
          </a:p>
          <a:p>
            <a:pPr marL="457200" lvl="1" indent="0">
              <a:buNone/>
            </a:pPr>
            <a:r>
              <a:rPr lang="en-US" sz="1200" dirty="0">
                <a:solidFill>
                  <a:srgbClr val="254A5D"/>
                </a:solidFill>
                <a:latin typeface="Karla" pitchFamily="2" charset="0"/>
              </a:rPr>
              <a:t>To: Dawn Fleming </a:t>
            </a:r>
          </a:p>
          <a:p>
            <a:pPr marL="457200" lvl="1" indent="0">
              <a:buNone/>
            </a:pPr>
            <a:r>
              <a:rPr lang="en-US" sz="1200" dirty="0">
                <a:solidFill>
                  <a:srgbClr val="254A5D"/>
                </a:solidFill>
                <a:latin typeface="Karla" pitchFamily="2" charset="0"/>
              </a:rPr>
              <a:t>Subject: Thank you, Liz!</a:t>
            </a:r>
          </a:p>
          <a:p>
            <a:pPr marL="457200" lvl="1" indent="0">
              <a:buNone/>
            </a:pPr>
            <a:r>
              <a:rPr lang="en-US" sz="1200" dirty="0">
                <a:solidFill>
                  <a:srgbClr val="254A5D"/>
                </a:solidFill>
                <a:latin typeface="Karla" pitchFamily="2" charset="0"/>
              </a:rPr>
              <a:t> </a:t>
            </a:r>
          </a:p>
          <a:p>
            <a:pPr marL="457200" lvl="1" indent="0">
              <a:buNone/>
            </a:pPr>
            <a:r>
              <a:rPr lang="en-US" sz="1200" dirty="0">
                <a:solidFill>
                  <a:srgbClr val="254A5D"/>
                </a:solidFill>
                <a:latin typeface="Karla" pitchFamily="2" charset="0"/>
              </a:rPr>
              <a:t>You are so wonderful, and I </a:t>
            </a:r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itchFamily="2" charset="0"/>
              </a:rPr>
              <a:t>appreciate your support</a:t>
            </a:r>
            <a:r>
              <a:rPr lang="en-US" sz="1200" dirty="0">
                <a:solidFill>
                  <a:srgbClr val="254A5D"/>
                </a:solidFill>
                <a:latin typeface="Karla" pitchFamily="2" charset="0"/>
              </a:rPr>
              <a:t>.  </a:t>
            </a:r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itchFamily="2" charset="0"/>
              </a:rPr>
              <a:t>I am so down and just feel so helpless.  I want to figure out how to make a difference.</a:t>
            </a:r>
            <a:br>
              <a:rPr lang="en-US" sz="1200" dirty="0">
                <a:solidFill>
                  <a:srgbClr val="254A5D"/>
                </a:solidFill>
                <a:latin typeface="Karla" pitchFamily="2" charset="0"/>
              </a:rPr>
            </a:br>
            <a:endParaRPr lang="en-US" sz="1200" dirty="0">
              <a:solidFill>
                <a:srgbClr val="254A5D"/>
              </a:solidFill>
              <a:latin typeface="Karla" pitchFamily="2" charset="0"/>
            </a:endParaRPr>
          </a:p>
          <a:p>
            <a:pPr marL="457200" lvl="1" indent="0">
              <a:buNone/>
            </a:pPr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itchFamily="2" charset="0"/>
              </a:rPr>
              <a:t>Your email only confirms why HF is so special....because they have people like you there.</a:t>
            </a:r>
            <a:b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itchFamily="2" charset="0"/>
              </a:rPr>
            </a:br>
            <a:endParaRPr lang="en-US" sz="1200" dirty="0">
              <a:solidFill>
                <a:srgbClr val="254A5D"/>
              </a:solidFill>
              <a:highlight>
                <a:srgbClr val="F5D48B"/>
              </a:highlight>
              <a:latin typeface="Karla" pitchFamily="2" charset="0"/>
            </a:endParaRPr>
          </a:p>
          <a:p>
            <a:pPr marL="457200" lvl="1" indent="0">
              <a:buNone/>
            </a:pPr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itchFamily="2" charset="0"/>
              </a:rPr>
              <a:t>Will be back to you, I promise. </a:t>
            </a:r>
          </a:p>
          <a:p>
            <a:pPr marL="457200" lvl="1" indent="0">
              <a:buNone/>
            </a:pPr>
            <a:endParaRPr lang="en-US" sz="1200" dirty="0">
              <a:solidFill>
                <a:srgbClr val="254A5D"/>
              </a:solidFill>
              <a:latin typeface="Karla" pitchFamily="2" charset="0"/>
            </a:endParaRPr>
          </a:p>
          <a:p>
            <a:pPr marL="457200" lvl="1" indent="0">
              <a:buNone/>
            </a:pPr>
            <a:r>
              <a:rPr lang="en-US" sz="1200" dirty="0">
                <a:solidFill>
                  <a:srgbClr val="254A5D"/>
                </a:solidFill>
                <a:latin typeface="Karla" pitchFamily="2" charset="0"/>
              </a:rPr>
              <a:t>Liz</a:t>
            </a:r>
          </a:p>
          <a:p>
            <a:pPr marL="457200" lvl="1" indent="0">
              <a:buNone/>
            </a:pPr>
            <a:br>
              <a:rPr lang="en-US" sz="1200" dirty="0">
                <a:solidFill>
                  <a:srgbClr val="254A5D"/>
                </a:solidFill>
                <a:latin typeface="Karla" pitchFamily="2" charset="0"/>
              </a:rPr>
            </a:br>
            <a:endParaRPr lang="en-US" sz="1200" dirty="0">
              <a:solidFill>
                <a:srgbClr val="254A5D"/>
              </a:solidFill>
              <a:latin typeface="Karla" pitchFamily="2" charset="0"/>
            </a:endParaRPr>
          </a:p>
          <a:p>
            <a:pPr marL="457200" lvl="1" indent="0">
              <a:buNone/>
            </a:pPr>
            <a:r>
              <a:rPr lang="en-US" sz="1200" dirty="0">
                <a:solidFill>
                  <a:srgbClr val="254A5D"/>
                </a:solidFill>
                <a:latin typeface="Karla" pitchFamily="2" charset="0"/>
              </a:rPr>
              <a:t> </a:t>
            </a:r>
          </a:p>
        </p:txBody>
      </p:sp>
      <p:pic>
        <p:nvPicPr>
          <p:cNvPr id="5" name="Graphic 4" descr="Email outline">
            <a:extLst>
              <a:ext uri="{FF2B5EF4-FFF2-40B4-BE49-F238E27FC236}">
                <a16:creationId xmlns:a16="http://schemas.microsoft.com/office/drawing/2014/main" id="{F5C03EDA-3302-2CED-1FD1-D1D652D4F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13800" y="807787"/>
            <a:ext cx="1229360" cy="122936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8EC6B64-C459-6988-7DBD-6B202D822C06}"/>
              </a:ext>
            </a:extLst>
          </p:cNvPr>
          <p:cNvSpPr/>
          <p:nvPr/>
        </p:nvSpPr>
        <p:spPr>
          <a:xfrm>
            <a:off x="4664451" y="2528244"/>
            <a:ext cx="706364" cy="7063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97653C-0CBC-1534-AF22-58D9F8CCC6FF}"/>
              </a:ext>
            </a:extLst>
          </p:cNvPr>
          <p:cNvCxnSpPr>
            <a:cxnSpLocks/>
            <a:stCxn id="6" idx="6"/>
          </p:cNvCxnSpPr>
          <p:nvPr/>
        </p:nvCxnSpPr>
        <p:spPr>
          <a:xfrm>
            <a:off x="5370815" y="2881426"/>
            <a:ext cx="186121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itle 1">
            <a:extLst>
              <a:ext uri="{FF2B5EF4-FFF2-40B4-BE49-F238E27FC236}">
                <a16:creationId xmlns:a16="http://schemas.microsoft.com/office/drawing/2014/main" id="{E8849E8C-6D62-C157-044F-C205387D3923}"/>
              </a:ext>
            </a:extLst>
          </p:cNvPr>
          <p:cNvSpPr txBox="1">
            <a:spLocks/>
          </p:cNvSpPr>
          <p:nvPr/>
        </p:nvSpPr>
        <p:spPr>
          <a:xfrm>
            <a:off x="589767" y="618954"/>
            <a:ext cx="6948034" cy="935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00"/>
              </a:spcBef>
            </a:pPr>
            <a:r>
              <a:rPr lang="en-US" sz="3800" spc="150" dirty="0">
                <a:solidFill>
                  <a:schemeClr val="bg1"/>
                </a:solidFill>
                <a:latin typeface="Karla Medium" panose="020B0004030503030003" pitchFamily="34" charset="77"/>
              </a:rPr>
              <a:t>ALWAYS AUTHENTIC </a:t>
            </a:r>
            <a:endParaRPr lang="en-US" sz="3800" spc="150" dirty="0">
              <a:solidFill>
                <a:schemeClr val="bg1"/>
              </a:solidFill>
              <a:latin typeface="Karla Medium" panose="020B0004030503030003" pitchFamily="34" charset="77"/>
              <a:cs typeface="Calibri Ligh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535A4CA-A9E4-B9F8-4964-CF2292E8C3AF}"/>
              </a:ext>
            </a:extLst>
          </p:cNvPr>
          <p:cNvSpPr/>
          <p:nvPr/>
        </p:nvSpPr>
        <p:spPr>
          <a:xfrm>
            <a:off x="2625548" y="4459887"/>
            <a:ext cx="706364" cy="7063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8ECE20-3961-2B16-DB01-549F7288900B}"/>
              </a:ext>
            </a:extLst>
          </p:cNvPr>
          <p:cNvCxnSpPr>
            <a:cxnSpLocks/>
          </p:cNvCxnSpPr>
          <p:nvPr/>
        </p:nvCxnSpPr>
        <p:spPr>
          <a:xfrm flipV="1">
            <a:off x="2978730" y="3561215"/>
            <a:ext cx="0" cy="137935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F6420B58-8FAF-A732-3E28-4AEDC33FE72F}"/>
              </a:ext>
            </a:extLst>
          </p:cNvPr>
          <p:cNvSpPr txBox="1">
            <a:spLocks/>
          </p:cNvSpPr>
          <p:nvPr/>
        </p:nvSpPr>
        <p:spPr>
          <a:xfrm>
            <a:off x="586645" y="5571224"/>
            <a:ext cx="4784170" cy="820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en-US" sz="2800" spc="150" dirty="0">
                <a:solidFill>
                  <a:srgbClr val="F5D48B"/>
                </a:solidFill>
                <a:latin typeface="Karla Medium" panose="020B0004030503030003" pitchFamily="34" charset="77"/>
              </a:rPr>
              <a:t>Donor is reminded why organization is a priority</a:t>
            </a:r>
            <a:endParaRPr lang="en-US" sz="2800" spc="150" dirty="0">
              <a:solidFill>
                <a:srgbClr val="F5D48B"/>
              </a:solidFill>
              <a:latin typeface="Karla Medium" panose="020B0004030503030003" pitchFamily="34" charset="77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231065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15F192C-734C-10C8-A39A-BE5B64266282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C2E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523D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BD0BEB3-A9CD-32D7-3DAA-D8AF653E1530}"/>
              </a:ext>
            </a:extLst>
          </p:cNvPr>
          <p:cNvSpPr txBox="1">
            <a:spLocks/>
          </p:cNvSpPr>
          <p:nvPr/>
        </p:nvSpPr>
        <p:spPr>
          <a:xfrm>
            <a:off x="447923" y="473132"/>
            <a:ext cx="10515600" cy="620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00"/>
              </a:spcBef>
            </a:pPr>
            <a:r>
              <a:rPr lang="en-US" sz="3800" spc="150" dirty="0">
                <a:solidFill>
                  <a:srgbClr val="254A5D"/>
                </a:solidFill>
                <a:latin typeface="Karla Medium" panose="020B0004030503030003" pitchFamily="34" charset="77"/>
                <a:cs typeface="Calibri Light"/>
              </a:rPr>
              <a:t>CHOICE AND PERMISSION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4BD2444-321B-FD3F-DC71-DC93E88AB0EA}"/>
              </a:ext>
            </a:extLst>
          </p:cNvPr>
          <p:cNvSpPr txBox="1">
            <a:spLocks/>
          </p:cNvSpPr>
          <p:nvPr/>
        </p:nvSpPr>
        <p:spPr>
          <a:xfrm>
            <a:off x="-47400" y="3500601"/>
            <a:ext cx="2406652" cy="947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600" b="1" spc="150" dirty="0">
                <a:solidFill>
                  <a:srgbClr val="254A5D"/>
                </a:solidFill>
                <a:latin typeface="Karla Light" panose="020B0004030503030003" pitchFamily="34" charset="77"/>
                <a:cs typeface="Calibri" panose="020F0502020204030204" pitchFamily="34" charset="0"/>
              </a:rPr>
              <a:t>GATHER 2-3 DONATION OPTIONS TO PRESENT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200" dirty="0">
              <a:solidFill>
                <a:schemeClr val="bg2">
                  <a:lumMod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dirty="0">
              <a:solidFill>
                <a:schemeClr val="bg2">
                  <a:lumMod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C4E0E01-2CC6-0944-01ED-699BA167FEC6}"/>
              </a:ext>
            </a:extLst>
          </p:cNvPr>
          <p:cNvSpPr txBox="1">
            <a:spLocks/>
          </p:cNvSpPr>
          <p:nvPr/>
        </p:nvSpPr>
        <p:spPr>
          <a:xfrm>
            <a:off x="2398960" y="5534074"/>
            <a:ext cx="1871561" cy="947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600" b="1" spc="150" dirty="0">
                <a:solidFill>
                  <a:srgbClr val="254A5D"/>
                </a:solidFill>
                <a:latin typeface="Karla Light" panose="020B0004030503030003" pitchFamily="34" charset="77"/>
                <a:cs typeface="Calibri" panose="020F0502020204030204" pitchFamily="34" charset="0"/>
              </a:rPr>
              <a:t>REQUEST MEETING TIME WITH DONOR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200" dirty="0">
              <a:solidFill>
                <a:srgbClr val="254A5D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6867D90-0684-0B57-82B2-6AC7CC21AF17}"/>
              </a:ext>
            </a:extLst>
          </p:cNvPr>
          <p:cNvSpPr txBox="1">
            <a:spLocks/>
          </p:cNvSpPr>
          <p:nvPr/>
        </p:nvSpPr>
        <p:spPr>
          <a:xfrm>
            <a:off x="4932320" y="3500601"/>
            <a:ext cx="2406653" cy="947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600" b="1" spc="150" dirty="0">
                <a:solidFill>
                  <a:srgbClr val="254A5D"/>
                </a:solidFill>
                <a:latin typeface="Karla Light" panose="020B0004030503030003" pitchFamily="34" charset="77"/>
                <a:cs typeface="Calibri" panose="020F0502020204030204" pitchFamily="34" charset="0"/>
              </a:rPr>
              <a:t>DISCUSS ALIGNMENT WITH DONOR’S PRIORITIES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D380A65-0D3A-187A-6055-A3EEF185B2C2}"/>
              </a:ext>
            </a:extLst>
          </p:cNvPr>
          <p:cNvSpPr txBox="1">
            <a:spLocks/>
          </p:cNvSpPr>
          <p:nvPr/>
        </p:nvSpPr>
        <p:spPr>
          <a:xfrm>
            <a:off x="7972406" y="5534074"/>
            <a:ext cx="2039767" cy="1113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600" b="1" spc="150" dirty="0">
                <a:solidFill>
                  <a:srgbClr val="254A5D"/>
                </a:solidFill>
                <a:latin typeface="Karla Light" panose="020B0004030503030003" pitchFamily="34" charset="77"/>
                <a:cs typeface="Calibri" panose="020F0502020204030204" pitchFamily="34" charset="0"/>
              </a:rPr>
              <a:t>OFFER TAILORABILITY BASED ON DONOR PRIORITIES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200" dirty="0">
              <a:solidFill>
                <a:srgbClr val="254A5D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9C4513F-1B1A-544B-D9BD-859CBA01AEE9}"/>
              </a:ext>
            </a:extLst>
          </p:cNvPr>
          <p:cNvSpPr txBox="1">
            <a:spLocks/>
          </p:cNvSpPr>
          <p:nvPr/>
        </p:nvSpPr>
        <p:spPr>
          <a:xfrm>
            <a:off x="10169610" y="3500602"/>
            <a:ext cx="1858807" cy="1034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600" b="1" spc="150" dirty="0">
                <a:solidFill>
                  <a:srgbClr val="254A5D"/>
                </a:solidFill>
                <a:latin typeface="Karla Light" panose="020B0004030503030003" pitchFamily="34" charset="77"/>
                <a:cs typeface="Calibri" panose="020F0502020204030204" pitchFamily="34" charset="0"/>
              </a:rPr>
              <a:t>ENSURE DONOR IS IN CONTROL OF THE GIFT DETAILS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200" dirty="0">
              <a:solidFill>
                <a:srgbClr val="254A5D"/>
              </a:solidFill>
              <a:latin typeface="+mj-lt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200" dirty="0">
              <a:solidFill>
                <a:srgbClr val="254A5D"/>
              </a:solidFill>
              <a:latin typeface="Karla Light" panose="020B0004030503030003" pitchFamily="34" charset="77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566E1AE-0B9D-25AF-EBBB-9D9568F2A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49" y="4766436"/>
            <a:ext cx="1241996" cy="13523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0377C17-E6D5-EA70-3BED-4DA6A18A3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67" y="4711293"/>
            <a:ext cx="1241996" cy="13523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7D1C63-FC17-F27F-8F79-4CDAB3CE1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315256" y="4766436"/>
            <a:ext cx="1241996" cy="1352396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94AA675B-2F79-0B04-461C-4A0E15D26767}"/>
              </a:ext>
            </a:extLst>
          </p:cNvPr>
          <p:cNvSpPr/>
          <p:nvPr/>
        </p:nvSpPr>
        <p:spPr>
          <a:xfrm>
            <a:off x="0" y="1185973"/>
            <a:ext cx="11270974" cy="1886807"/>
          </a:xfrm>
          <a:prstGeom prst="rightArrow">
            <a:avLst>
              <a:gd name="adj1" fmla="val 50000"/>
              <a:gd name="adj2" fmla="val 81079"/>
            </a:avLst>
          </a:prstGeom>
          <a:solidFill>
            <a:srgbClr val="25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EDD9643-DA51-ED16-79A1-1F68FD365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091989" y="4619129"/>
            <a:ext cx="1241996" cy="135239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F860230-EA7D-BB36-5463-0470D868C041}"/>
              </a:ext>
            </a:extLst>
          </p:cNvPr>
          <p:cNvSpPr/>
          <p:nvPr/>
        </p:nvSpPr>
        <p:spPr>
          <a:xfrm>
            <a:off x="7882905" y="1492641"/>
            <a:ext cx="1361440" cy="1361440"/>
          </a:xfrm>
          <a:prstGeom prst="ellipse">
            <a:avLst/>
          </a:prstGeom>
          <a:solidFill>
            <a:srgbClr val="C2E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254A5D"/>
                </a:solidFill>
                <a:latin typeface="Karla" pitchFamily="2" charset="0"/>
              </a:rPr>
              <a:t>Permission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9217C5D-BD1C-AAD0-93EA-C3987581F15C}"/>
              </a:ext>
            </a:extLst>
          </p:cNvPr>
          <p:cNvSpPr/>
          <p:nvPr/>
        </p:nvSpPr>
        <p:spPr>
          <a:xfrm>
            <a:off x="3156373" y="1510869"/>
            <a:ext cx="1361440" cy="1361440"/>
          </a:xfrm>
          <a:prstGeom prst="ellipse">
            <a:avLst/>
          </a:prstGeom>
          <a:solidFill>
            <a:srgbClr val="C2E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254A5D"/>
                </a:solidFill>
                <a:latin typeface="Karla" pitchFamily="2" charset="0"/>
              </a:rPr>
              <a:t>Choice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D0B292-8552-A5F2-AE2B-8CBE97E81146}"/>
              </a:ext>
            </a:extLst>
          </p:cNvPr>
          <p:cNvSpPr txBox="1">
            <a:spLocks/>
          </p:cNvSpPr>
          <p:nvPr/>
        </p:nvSpPr>
        <p:spPr>
          <a:xfrm>
            <a:off x="583413" y="1840620"/>
            <a:ext cx="10515600" cy="620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00"/>
              </a:spcBef>
            </a:pPr>
            <a:r>
              <a:rPr lang="en-US" sz="2800" spc="150" dirty="0">
                <a:solidFill>
                  <a:schemeClr val="bg1"/>
                </a:solidFill>
                <a:latin typeface="Karla Medium" panose="020B0004030503030003" pitchFamily="34" charset="77"/>
                <a:cs typeface="Calibri Light"/>
              </a:rPr>
              <a:t>Offer a donor                and ensure their</a:t>
            </a:r>
          </a:p>
        </p:txBody>
      </p:sp>
    </p:spTree>
    <p:extLst>
      <p:ext uri="{BB962C8B-B14F-4D97-AF65-F5344CB8AC3E}">
        <p14:creationId xmlns:p14="http://schemas.microsoft.com/office/powerpoint/2010/main" val="1768538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BA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E8849E8C-6D62-C157-044F-C205387D3923}"/>
              </a:ext>
            </a:extLst>
          </p:cNvPr>
          <p:cNvSpPr txBox="1">
            <a:spLocks/>
          </p:cNvSpPr>
          <p:nvPr/>
        </p:nvSpPr>
        <p:spPr>
          <a:xfrm>
            <a:off x="589767" y="618954"/>
            <a:ext cx="6948034" cy="935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00"/>
              </a:spcBef>
            </a:pPr>
            <a:r>
              <a:rPr lang="en-US" sz="3800" cap="all" spc="150" dirty="0">
                <a:solidFill>
                  <a:schemeClr val="bg1"/>
                </a:solidFill>
                <a:latin typeface="Karla Medium" panose="020B0004030503030003" pitchFamily="34" charset="77"/>
              </a:rPr>
              <a:t>Choice and Permission</a:t>
            </a:r>
            <a:endParaRPr lang="en-US" sz="3800" cap="all" spc="150" dirty="0">
              <a:solidFill>
                <a:schemeClr val="bg1"/>
              </a:solidFill>
              <a:latin typeface="Karla Medium" panose="020B0004030503030003" pitchFamily="34" charset="77"/>
              <a:cs typeface="Calibri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C4514C-EAD4-9E10-7DC2-9726A3268D5A}"/>
              </a:ext>
            </a:extLst>
          </p:cNvPr>
          <p:cNvSpPr txBox="1"/>
          <p:nvPr/>
        </p:nvSpPr>
        <p:spPr>
          <a:xfrm>
            <a:off x="589767" y="1867388"/>
            <a:ext cx="988984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  <a:latin typeface="Karla" panose="020B0004030503030003" pitchFamily="34" charset="0"/>
              </a:rPr>
              <a:t>CHOICE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Karla" panose="020B0004030503030003" pitchFamily="34" charset="0"/>
              </a:rPr>
              <a:t>Do you have 30 minutes or so on date 1, 2, or 3 to visit in person? 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Karla" panose="020B0004030503030003" pitchFamily="34" charset="0"/>
              </a:rPr>
              <a:t>I’m happy to drop by your home or office, meet you for lunch, or just grab coffee. Whatever works best for you, &lt;NAME&gt;.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Karla" panose="020B0004030503030003" pitchFamily="34" charset="0"/>
              </a:rPr>
              <a:t>I’d love to share an update about how your support helped us ______ and ask for your support this year with ________. Is this something you might like to discuss?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Karla" panose="020B0004030503030003" pitchFamily="34" charset="0"/>
              </a:rPr>
              <a:t>I’d love to visit and share our vision. I won’t be asking for anything from you . . .</a:t>
            </a:r>
          </a:p>
        </p:txBody>
      </p:sp>
    </p:spTree>
    <p:extLst>
      <p:ext uri="{BB962C8B-B14F-4D97-AF65-F5344CB8AC3E}">
        <p14:creationId xmlns:p14="http://schemas.microsoft.com/office/powerpoint/2010/main" val="1394009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918C86-4A9F-5DDB-7870-3D9A6E89DE39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C2E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D9595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C992357-88FD-A503-365A-F3ED3D13E6BC}"/>
              </a:ext>
            </a:extLst>
          </p:cNvPr>
          <p:cNvSpPr txBox="1">
            <a:spLocks/>
          </p:cNvSpPr>
          <p:nvPr/>
        </p:nvSpPr>
        <p:spPr>
          <a:xfrm>
            <a:off x="437366" y="466554"/>
            <a:ext cx="10166157" cy="571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00"/>
              </a:spcBef>
            </a:pPr>
            <a:r>
              <a:rPr lang="en-US" sz="3800" spc="150" dirty="0">
                <a:solidFill>
                  <a:srgbClr val="254A5D"/>
                </a:solidFill>
                <a:latin typeface="Karla Medium" panose="020B0004030503030003" pitchFamily="34" charset="77"/>
              </a:rPr>
              <a:t>TODAY’S PRESENTERS</a:t>
            </a:r>
            <a:endParaRPr lang="en-US" sz="3800" spc="150" dirty="0">
              <a:solidFill>
                <a:srgbClr val="254A5D"/>
              </a:solidFill>
              <a:latin typeface="Karla Medium" panose="020B0004030503030003" pitchFamily="34" charset="77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D657C-5D8C-44C2-83D4-463CE5742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5043" y="4757893"/>
            <a:ext cx="4458701" cy="246568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254A5D"/>
                </a:solidFill>
                <a:latin typeface="Karla" pitchFamily="2" charset="0"/>
                <a:cs typeface="Calibri" panose="020F0502020204030204" pitchFamily="34" charset="0"/>
              </a:rPr>
              <a:t>Dawn Fleming, CFRE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solidFill>
                  <a:srgbClr val="254A5D"/>
                </a:solidFill>
                <a:latin typeface="Karla" pitchFamily="2" charset="0"/>
                <a:cs typeface="Calibri" panose="020F0502020204030204" pitchFamily="34" charset="0"/>
              </a:rPr>
              <a:t>Director of Donor Relations </a:t>
            </a:r>
            <a:br>
              <a:rPr lang="en-US" sz="1800" dirty="0">
                <a:solidFill>
                  <a:srgbClr val="254A5D"/>
                </a:solidFill>
                <a:latin typeface="Karla" pitchFamily="2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254A5D"/>
                </a:solidFill>
                <a:latin typeface="Karla" pitchFamily="2" charset="0"/>
                <a:cs typeface="Calibri" panose="020F0502020204030204" pitchFamily="34" charset="0"/>
              </a:rPr>
              <a:t>and Planned Giving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solidFill>
                  <a:srgbClr val="254A5D"/>
                </a:solidFill>
                <a:latin typeface="Karla" pitchFamily="2" charset="0"/>
                <a:cs typeface="Calibri" panose="020F0502020204030204" pitchFamily="34" charset="0"/>
              </a:rPr>
              <a:t>Holy Family Passionist Retreat Center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800" b="1" dirty="0">
              <a:solidFill>
                <a:srgbClr val="254A5D"/>
              </a:solidFill>
              <a:latin typeface="Karla" pitchFamily="2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54770F-534D-E4F1-0938-E6FF4A5DB0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4" r="1024"/>
          <a:stretch/>
        </p:blipFill>
        <p:spPr>
          <a:xfrm>
            <a:off x="7327826" y="2055724"/>
            <a:ext cx="2483382" cy="2535285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A06D00-7477-B612-35EA-27C3E4C9AA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8020" y="2053133"/>
            <a:ext cx="2483381" cy="2537876"/>
          </a:xfrm>
          <a:prstGeom prst="ellipse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16173A6-DBE7-BBF8-9FD9-D3662FE05F59}"/>
              </a:ext>
            </a:extLst>
          </p:cNvPr>
          <p:cNvSpPr txBox="1">
            <a:spLocks/>
          </p:cNvSpPr>
          <p:nvPr/>
        </p:nvSpPr>
        <p:spPr>
          <a:xfrm>
            <a:off x="6368258" y="4835427"/>
            <a:ext cx="4458701" cy="2393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254A5D"/>
                </a:solidFill>
                <a:latin typeface="Karla" pitchFamily="2" charset="0"/>
                <a:cs typeface="Calibri" panose="020F0502020204030204" pitchFamily="34" charset="0"/>
              </a:rPr>
              <a:t>Margaret Fleming, MA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solidFill>
                  <a:srgbClr val="254A5D"/>
                </a:solidFill>
                <a:latin typeface="Karla" pitchFamily="2" charset="0"/>
                <a:cs typeface="Calibri" panose="020F0502020204030204" pitchFamily="34" charset="0"/>
              </a:rPr>
              <a:t>Corporate Marketing Manager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solidFill>
                  <a:srgbClr val="254A5D"/>
                </a:solidFill>
                <a:latin typeface="Karla" pitchFamily="2" charset="0"/>
                <a:cs typeface="Calibri" panose="020F0502020204030204" pitchFamily="34" charset="0"/>
              </a:rPr>
              <a:t>CCS Fundraising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800" b="1" dirty="0">
              <a:solidFill>
                <a:srgbClr val="254A5D"/>
              </a:solidFill>
              <a:latin typeface="Karla" pitchFamily="2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1800" b="1" dirty="0">
              <a:solidFill>
                <a:srgbClr val="254A5D"/>
              </a:solidFill>
              <a:latin typeface="Karla" pitchFamily="2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800" b="1" dirty="0">
              <a:solidFill>
                <a:srgbClr val="254A5D"/>
              </a:solidFill>
              <a:latin typeface="Karla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262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BA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E8849E8C-6D62-C157-044F-C205387D3923}"/>
              </a:ext>
            </a:extLst>
          </p:cNvPr>
          <p:cNvSpPr txBox="1">
            <a:spLocks/>
          </p:cNvSpPr>
          <p:nvPr/>
        </p:nvSpPr>
        <p:spPr>
          <a:xfrm>
            <a:off x="589767" y="618954"/>
            <a:ext cx="6948034" cy="935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00"/>
              </a:spcBef>
            </a:pPr>
            <a:r>
              <a:rPr lang="en-US" sz="3800" cap="all" spc="150" dirty="0">
                <a:solidFill>
                  <a:schemeClr val="bg1"/>
                </a:solidFill>
                <a:latin typeface="Karla Medium" panose="020B0004030503030003" pitchFamily="34" charset="77"/>
              </a:rPr>
              <a:t>Choice and Permission</a:t>
            </a:r>
            <a:endParaRPr lang="en-US" sz="3800" cap="all" spc="150" dirty="0">
              <a:solidFill>
                <a:schemeClr val="bg1"/>
              </a:solidFill>
              <a:latin typeface="Karla Medium" panose="020B0004030503030003" pitchFamily="34" charset="77"/>
              <a:cs typeface="Calibri Light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B73789E-01FF-FD96-CCEA-0D5F3A9FA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767" y="1887708"/>
            <a:ext cx="10498953" cy="4351338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Karla" panose="020B0004030503030003" pitchFamily="34" charset="0"/>
              </a:rPr>
              <a:t>PERMISSION</a:t>
            </a:r>
          </a:p>
          <a:p>
            <a:pPr>
              <a:spcAft>
                <a:spcPts val="1800"/>
              </a:spcAft>
            </a:pPr>
            <a:r>
              <a:rPr lang="en-US" sz="2000" dirty="0">
                <a:solidFill>
                  <a:schemeClr val="bg1"/>
                </a:solidFill>
                <a:latin typeface="Karla" panose="020B0004030503030003" pitchFamily="34" charset="0"/>
              </a:rPr>
              <a:t>Ask for permission to schedule a personal visit . . .</a:t>
            </a:r>
          </a:p>
          <a:p>
            <a:pPr lvl="1">
              <a:spcAft>
                <a:spcPts val="1800"/>
              </a:spcAft>
            </a:pPr>
            <a:r>
              <a:rPr lang="en-US" sz="2000" dirty="0">
                <a:solidFill>
                  <a:schemeClr val="bg1"/>
                </a:solidFill>
                <a:latin typeface="Karla" panose="020B0004030503030003" pitchFamily="34" charset="0"/>
              </a:rPr>
              <a:t>Setting up the visit: </a:t>
            </a:r>
          </a:p>
          <a:p>
            <a:pPr>
              <a:spcAft>
                <a:spcPts val="1800"/>
              </a:spcAft>
            </a:pPr>
            <a:r>
              <a:rPr lang="en-US" sz="2000" dirty="0">
                <a:solidFill>
                  <a:schemeClr val="bg1"/>
                </a:solidFill>
                <a:latin typeface="Karla" panose="020B0004030503030003" pitchFamily="34" charset="0"/>
              </a:rPr>
              <a:t>If I may, can I ask you about . . . . ? Or “would you like to”  . . .</a:t>
            </a:r>
          </a:p>
          <a:p>
            <a:pPr>
              <a:spcAft>
                <a:spcPts val="1800"/>
              </a:spcAft>
            </a:pPr>
            <a:r>
              <a:rPr lang="en-US" sz="2000" dirty="0">
                <a:solidFill>
                  <a:schemeClr val="bg1"/>
                </a:solidFill>
                <a:latin typeface="Karla" panose="020B0004030503030003" pitchFamily="34" charset="0"/>
              </a:rPr>
              <a:t>Can you tell me more about . . . </a:t>
            </a:r>
          </a:p>
          <a:p>
            <a:pPr>
              <a:spcAft>
                <a:spcPts val="1800"/>
              </a:spcAft>
            </a:pPr>
            <a:r>
              <a:rPr lang="en-US" sz="2000" dirty="0">
                <a:solidFill>
                  <a:schemeClr val="bg1"/>
                </a:solidFill>
                <a:latin typeface="Karla" panose="020B0004030503030003" pitchFamily="34" charset="0"/>
              </a:rPr>
              <a:t>Are you comfortable sharing . . . </a:t>
            </a:r>
          </a:p>
          <a:p>
            <a:pPr>
              <a:spcAft>
                <a:spcPts val="1800"/>
              </a:spcAft>
            </a:pPr>
            <a:r>
              <a:rPr lang="en-US" sz="2000" dirty="0">
                <a:solidFill>
                  <a:schemeClr val="bg1"/>
                </a:solidFill>
                <a:latin typeface="Karla" panose="020B0004030503030003" pitchFamily="34" charset="0"/>
              </a:rPr>
              <a:t>“Would it be okay if we talked about ____ on our next visit?” </a:t>
            </a:r>
            <a:br>
              <a:rPr lang="en-US" sz="2000" dirty="0">
                <a:solidFill>
                  <a:schemeClr val="bg1"/>
                </a:solidFill>
                <a:latin typeface="Karla" panose="020B0004030503030003" pitchFamily="34" charset="0"/>
              </a:rPr>
            </a:br>
            <a:endParaRPr lang="en-US" sz="2000" dirty="0">
              <a:solidFill>
                <a:schemeClr val="bg1"/>
              </a:solidFill>
              <a:latin typeface="Karla" panose="020B000403050303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37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B09BC8-20B4-2FB6-2147-A8AC589105F7}"/>
              </a:ext>
            </a:extLst>
          </p:cNvPr>
          <p:cNvSpPr>
            <a:spLocks/>
          </p:cNvSpPr>
          <p:nvPr/>
        </p:nvSpPr>
        <p:spPr>
          <a:xfrm>
            <a:off x="7689303" y="2028113"/>
            <a:ext cx="2926081" cy="863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254A5D"/>
                </a:solidFill>
                <a:latin typeface="Karla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The perfect </a:t>
            </a:r>
            <a:br>
              <a:rPr lang="en-US" sz="2400" b="1" dirty="0">
                <a:solidFill>
                  <a:srgbClr val="254A5D"/>
                </a:solidFill>
                <a:latin typeface="Karla" pitchFamily="2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254A5D"/>
                </a:solidFill>
                <a:latin typeface="Karla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“thank you!”</a:t>
            </a:r>
            <a:endParaRPr lang="en-CA" sz="1600" dirty="0">
              <a:solidFill>
                <a:srgbClr val="254A5D"/>
              </a:solidFill>
              <a:latin typeface="Karl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DFA0A0-CC03-7E68-0D1D-C4270518E693}"/>
              </a:ext>
            </a:extLst>
          </p:cNvPr>
          <p:cNvGrpSpPr/>
          <p:nvPr/>
        </p:nvGrpSpPr>
        <p:grpSpPr>
          <a:xfrm>
            <a:off x="3531466" y="1647946"/>
            <a:ext cx="4896841" cy="4621896"/>
            <a:chOff x="3749458" y="1793089"/>
            <a:chExt cx="4896841" cy="4621896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9CD9CA3-C0A4-F360-804D-89DBAA467FA3}"/>
                </a:ext>
              </a:extLst>
            </p:cNvPr>
            <p:cNvSpPr/>
            <p:nvPr/>
          </p:nvSpPr>
          <p:spPr>
            <a:xfrm>
              <a:off x="4775756" y="1793089"/>
              <a:ext cx="2844244" cy="2844244"/>
            </a:xfrm>
            <a:custGeom>
              <a:avLst/>
              <a:gdLst>
                <a:gd name="connsiteX0" fmla="*/ 0 w 2844244"/>
                <a:gd name="connsiteY0" fmla="*/ 1422122 h 2844244"/>
                <a:gd name="connsiteX1" fmla="*/ 1422122 w 2844244"/>
                <a:gd name="connsiteY1" fmla="*/ 0 h 2844244"/>
                <a:gd name="connsiteX2" fmla="*/ 2844244 w 2844244"/>
                <a:gd name="connsiteY2" fmla="*/ 1422122 h 2844244"/>
                <a:gd name="connsiteX3" fmla="*/ 1422122 w 2844244"/>
                <a:gd name="connsiteY3" fmla="*/ 2844244 h 2844244"/>
                <a:gd name="connsiteX4" fmla="*/ 0 w 2844244"/>
                <a:gd name="connsiteY4" fmla="*/ 1422122 h 284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4244" h="2844244">
                  <a:moveTo>
                    <a:pt x="0" y="1422122"/>
                  </a:moveTo>
                  <a:cubicBezTo>
                    <a:pt x="0" y="636706"/>
                    <a:pt x="636706" y="0"/>
                    <a:pt x="1422122" y="0"/>
                  </a:cubicBezTo>
                  <a:cubicBezTo>
                    <a:pt x="2207538" y="0"/>
                    <a:pt x="2844244" y="636706"/>
                    <a:pt x="2844244" y="1422122"/>
                  </a:cubicBezTo>
                  <a:cubicBezTo>
                    <a:pt x="2844244" y="2207538"/>
                    <a:pt x="2207538" y="2844244"/>
                    <a:pt x="1422122" y="2844244"/>
                  </a:cubicBezTo>
                  <a:cubicBezTo>
                    <a:pt x="636706" y="2844244"/>
                    <a:pt x="0" y="2207538"/>
                    <a:pt x="0" y="1422122"/>
                  </a:cubicBezTo>
                  <a:close/>
                </a:path>
              </a:pathLst>
            </a:custGeom>
            <a:solidFill>
              <a:srgbClr val="C2E3FA">
                <a:alpha val="50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spcFirstLastPara="0" vert="horz" wrap="square" lIns="379233" tIns="497742" rIns="379232" bIns="1066593" numCol="1" spcCol="1270" anchor="ctr" anchorCtr="0">
              <a:noAutofit/>
            </a:bodyPr>
            <a:lstStyle/>
            <a:p>
              <a:pPr marL="0" marR="0" lvl="0" indent="0" algn="ctr" defTabSz="28892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54A5D"/>
                  </a:solidFill>
                  <a:effectLst/>
                  <a:uLnTx/>
                  <a:uFillTx/>
                  <a:latin typeface="Karla" pitchFamily="2" charset="0"/>
                </a:rPr>
                <a:t>PROMPT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134E9E1-9550-4CEE-94B2-CEBFBADEEC44}"/>
                </a:ext>
              </a:extLst>
            </p:cNvPr>
            <p:cNvSpPr/>
            <p:nvPr/>
          </p:nvSpPr>
          <p:spPr>
            <a:xfrm>
              <a:off x="5802055" y="3570741"/>
              <a:ext cx="2844244" cy="2844244"/>
            </a:xfrm>
            <a:custGeom>
              <a:avLst/>
              <a:gdLst>
                <a:gd name="connsiteX0" fmla="*/ 0 w 2844244"/>
                <a:gd name="connsiteY0" fmla="*/ 1422122 h 2844244"/>
                <a:gd name="connsiteX1" fmla="*/ 1422122 w 2844244"/>
                <a:gd name="connsiteY1" fmla="*/ 0 h 2844244"/>
                <a:gd name="connsiteX2" fmla="*/ 2844244 w 2844244"/>
                <a:gd name="connsiteY2" fmla="*/ 1422122 h 2844244"/>
                <a:gd name="connsiteX3" fmla="*/ 1422122 w 2844244"/>
                <a:gd name="connsiteY3" fmla="*/ 2844244 h 2844244"/>
                <a:gd name="connsiteX4" fmla="*/ 0 w 2844244"/>
                <a:gd name="connsiteY4" fmla="*/ 1422122 h 284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4244" h="2844244">
                  <a:moveTo>
                    <a:pt x="0" y="1422122"/>
                  </a:moveTo>
                  <a:cubicBezTo>
                    <a:pt x="0" y="636706"/>
                    <a:pt x="636706" y="0"/>
                    <a:pt x="1422122" y="0"/>
                  </a:cubicBezTo>
                  <a:cubicBezTo>
                    <a:pt x="2207538" y="0"/>
                    <a:pt x="2844244" y="636706"/>
                    <a:pt x="2844244" y="1422122"/>
                  </a:cubicBezTo>
                  <a:cubicBezTo>
                    <a:pt x="2844244" y="2207538"/>
                    <a:pt x="2207538" y="2844244"/>
                    <a:pt x="1422122" y="2844244"/>
                  </a:cubicBezTo>
                  <a:cubicBezTo>
                    <a:pt x="636706" y="2844244"/>
                    <a:pt x="0" y="2207538"/>
                    <a:pt x="0" y="1422122"/>
                  </a:cubicBezTo>
                  <a:close/>
                </a:path>
              </a:pathLst>
            </a:custGeom>
            <a:solidFill>
              <a:srgbClr val="ECB22D">
                <a:alpha val="50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spcFirstLastPara="0" vert="horz" wrap="square" lIns="869864" tIns="734763" rIns="267834" bIns="545147" numCol="1" spcCol="1270" anchor="ctr" anchorCtr="0">
              <a:noAutofit/>
            </a:bodyPr>
            <a:lstStyle/>
            <a:p>
              <a:pPr marL="0" marR="0" lvl="0" indent="0" algn="ctr" defTabSz="26225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54A5D"/>
                  </a:solidFill>
                  <a:effectLst/>
                  <a:uLnTx/>
                  <a:uFillTx/>
                  <a:latin typeface="Karla" pitchFamily="2" charset="0"/>
                </a:rPr>
                <a:t>PERSONAL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FC6D55F-71DD-09E1-69CA-63D7F6361A6B}"/>
                </a:ext>
              </a:extLst>
            </p:cNvPr>
            <p:cNvSpPr/>
            <p:nvPr/>
          </p:nvSpPr>
          <p:spPr>
            <a:xfrm>
              <a:off x="3749458" y="3570741"/>
              <a:ext cx="2844244" cy="2844244"/>
            </a:xfrm>
            <a:custGeom>
              <a:avLst/>
              <a:gdLst>
                <a:gd name="connsiteX0" fmla="*/ 0 w 2844244"/>
                <a:gd name="connsiteY0" fmla="*/ 1422122 h 2844244"/>
                <a:gd name="connsiteX1" fmla="*/ 1422122 w 2844244"/>
                <a:gd name="connsiteY1" fmla="*/ 0 h 2844244"/>
                <a:gd name="connsiteX2" fmla="*/ 2844244 w 2844244"/>
                <a:gd name="connsiteY2" fmla="*/ 1422122 h 2844244"/>
                <a:gd name="connsiteX3" fmla="*/ 1422122 w 2844244"/>
                <a:gd name="connsiteY3" fmla="*/ 2844244 h 2844244"/>
                <a:gd name="connsiteX4" fmla="*/ 0 w 2844244"/>
                <a:gd name="connsiteY4" fmla="*/ 1422122 h 284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4244" h="2844244">
                  <a:moveTo>
                    <a:pt x="0" y="1422122"/>
                  </a:moveTo>
                  <a:cubicBezTo>
                    <a:pt x="0" y="636706"/>
                    <a:pt x="636706" y="0"/>
                    <a:pt x="1422122" y="0"/>
                  </a:cubicBezTo>
                  <a:cubicBezTo>
                    <a:pt x="2207538" y="0"/>
                    <a:pt x="2844244" y="636706"/>
                    <a:pt x="2844244" y="1422122"/>
                  </a:cubicBezTo>
                  <a:cubicBezTo>
                    <a:pt x="2844244" y="2207538"/>
                    <a:pt x="2207538" y="2844244"/>
                    <a:pt x="1422122" y="2844244"/>
                  </a:cubicBezTo>
                  <a:cubicBezTo>
                    <a:pt x="636706" y="2844244"/>
                    <a:pt x="0" y="2207538"/>
                    <a:pt x="0" y="1422122"/>
                  </a:cubicBezTo>
                  <a:close/>
                </a:path>
              </a:pathLst>
            </a:custGeom>
            <a:solidFill>
              <a:srgbClr val="65BAAF">
                <a:alpha val="50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spcFirstLastPara="0" vert="horz" wrap="square" lIns="267833" tIns="734763" rIns="869865" bIns="545147" numCol="1" spcCol="1270" anchor="ctr" anchorCtr="0">
              <a:noAutofit/>
            </a:bodyPr>
            <a:lstStyle/>
            <a:p>
              <a:pPr marL="0" marR="0" lvl="0" indent="0" algn="ctr" defTabSz="26225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54A5D"/>
                  </a:solidFill>
                  <a:effectLst/>
                  <a:uLnTx/>
                  <a:uFillTx/>
                  <a:latin typeface="Karla" pitchFamily="2" charset="0"/>
                </a:rPr>
                <a:t>PROFUSE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920EFBB-85D2-44C5-2DC8-C00984B05BC8}"/>
              </a:ext>
            </a:extLst>
          </p:cNvPr>
          <p:cNvSpPr txBox="1"/>
          <p:nvPr/>
        </p:nvSpPr>
        <p:spPr>
          <a:xfrm>
            <a:off x="8695781" y="4139428"/>
            <a:ext cx="2926080" cy="1477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457200">
              <a:defRPr/>
            </a:pPr>
            <a:r>
              <a:rPr lang="en-US" sz="1800" dirty="0">
                <a:solidFill>
                  <a:srgbClr val="60606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Know why your donors were generous and reflect that right back to them.</a:t>
            </a:r>
            <a:br>
              <a:rPr lang="en-US" sz="1800" dirty="0">
                <a:solidFill>
                  <a:srgbClr val="60606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</a:br>
            <a:endParaRPr lang="en-US" kern="0" dirty="0">
              <a:solidFill>
                <a:srgbClr val="254A5D"/>
              </a:solidFill>
              <a:latin typeface="Karla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DFD1F6-A6B6-700D-5318-31DF29705BA2}"/>
              </a:ext>
            </a:extLst>
          </p:cNvPr>
          <p:cNvSpPr txBox="1"/>
          <p:nvPr/>
        </p:nvSpPr>
        <p:spPr>
          <a:xfrm>
            <a:off x="705328" y="4705252"/>
            <a:ext cx="2926080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457200">
              <a:defRPr/>
            </a:pPr>
            <a:r>
              <a:rPr lang="en-US" kern="0" dirty="0">
                <a:solidFill>
                  <a:srgbClr val="254A5D"/>
                </a:solidFill>
                <a:latin typeface="Karla" pitchFamily="2" charset="0"/>
              </a:rPr>
              <a:t>Gush with gratitude and Emphasize their impact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DC1E69-E1FE-599C-7E00-C565980ABA23}"/>
              </a:ext>
            </a:extLst>
          </p:cNvPr>
          <p:cNvSpPr txBox="1"/>
          <p:nvPr/>
        </p:nvSpPr>
        <p:spPr>
          <a:xfrm>
            <a:off x="1576616" y="2321399"/>
            <a:ext cx="3111869" cy="92333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457200">
              <a:defRPr/>
            </a:pPr>
            <a:r>
              <a:rPr lang="en-US" kern="0" dirty="0">
                <a:solidFill>
                  <a:srgbClr val="254A5D"/>
                </a:solidFill>
                <a:latin typeface="Karla" pitchFamily="2" charset="0"/>
              </a:rPr>
              <a:t>Aim to send thanks within 48 hours of donor interaction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710C6F3-BC63-4CC0-7766-B86AD66BFDAC}"/>
              </a:ext>
            </a:extLst>
          </p:cNvPr>
          <p:cNvCxnSpPr>
            <a:cxnSpLocks/>
          </p:cNvCxnSpPr>
          <p:nvPr/>
        </p:nvCxnSpPr>
        <p:spPr>
          <a:xfrm flipH="1">
            <a:off x="5978499" y="2947503"/>
            <a:ext cx="2349865" cy="1268786"/>
          </a:xfrm>
          <a:prstGeom prst="straightConnector1">
            <a:avLst/>
          </a:prstGeom>
          <a:noFill/>
          <a:ln w="38100" cap="flat" cmpd="sng" algn="ctr">
            <a:solidFill>
              <a:srgbClr val="254A5D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F3DDE566-A810-5CC7-8CAD-F660D812BE3C}"/>
              </a:ext>
            </a:extLst>
          </p:cNvPr>
          <p:cNvSpPr txBox="1">
            <a:spLocks/>
          </p:cNvSpPr>
          <p:nvPr/>
        </p:nvSpPr>
        <p:spPr>
          <a:xfrm>
            <a:off x="447923" y="473132"/>
            <a:ext cx="10515600" cy="620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00"/>
              </a:spcBef>
            </a:pPr>
            <a:r>
              <a:rPr lang="en-US" sz="3800" spc="150" dirty="0">
                <a:solidFill>
                  <a:srgbClr val="254A5D"/>
                </a:solidFill>
                <a:latin typeface="Karla Medium" panose="020B0004030503030003" pitchFamily="34" charset="77"/>
                <a:cs typeface="Calibri Light"/>
              </a:rPr>
              <a:t>THANK – 3 P’s</a:t>
            </a:r>
          </a:p>
        </p:txBody>
      </p:sp>
    </p:spTree>
    <p:extLst>
      <p:ext uri="{BB962C8B-B14F-4D97-AF65-F5344CB8AC3E}">
        <p14:creationId xmlns:p14="http://schemas.microsoft.com/office/powerpoint/2010/main" val="1032003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3DDE566-A810-5CC7-8CAD-F660D812BE3C}"/>
              </a:ext>
            </a:extLst>
          </p:cNvPr>
          <p:cNvSpPr txBox="1">
            <a:spLocks/>
          </p:cNvSpPr>
          <p:nvPr/>
        </p:nvSpPr>
        <p:spPr>
          <a:xfrm>
            <a:off x="447923" y="473132"/>
            <a:ext cx="10515600" cy="620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00"/>
              </a:spcBef>
            </a:pPr>
            <a:r>
              <a:rPr lang="en-US" sz="3800" spc="150" dirty="0">
                <a:solidFill>
                  <a:srgbClr val="254A5D"/>
                </a:solidFill>
                <a:latin typeface="Karla Medium" panose="020B0004030503030003" pitchFamily="34" charset="77"/>
                <a:cs typeface="Calibri Light"/>
              </a:rPr>
              <a:t>EXAMPLE “THANK YOU” LANGUAGE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3052439-3815-6644-CD35-217A004FD45D}"/>
              </a:ext>
            </a:extLst>
          </p:cNvPr>
          <p:cNvGrpSpPr/>
          <p:nvPr/>
        </p:nvGrpSpPr>
        <p:grpSpPr>
          <a:xfrm>
            <a:off x="1511374" y="1642712"/>
            <a:ext cx="9452149" cy="4354302"/>
            <a:chOff x="2739851" y="1799270"/>
            <a:chExt cx="6712297" cy="4155232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4625CCCA-62DB-6822-A1FA-0168770FBEAD}"/>
                </a:ext>
              </a:extLst>
            </p:cNvPr>
            <p:cNvSpPr/>
            <p:nvPr/>
          </p:nvSpPr>
          <p:spPr>
            <a:xfrm>
              <a:off x="2739851" y="1799270"/>
              <a:ext cx="3196332" cy="1917799"/>
            </a:xfrm>
            <a:custGeom>
              <a:avLst/>
              <a:gdLst>
                <a:gd name="connsiteX0" fmla="*/ 0 w 3196332"/>
                <a:gd name="connsiteY0" fmla="*/ 0 h 1917799"/>
                <a:gd name="connsiteX1" fmla="*/ 3196332 w 3196332"/>
                <a:gd name="connsiteY1" fmla="*/ 0 h 1917799"/>
                <a:gd name="connsiteX2" fmla="*/ 3196332 w 3196332"/>
                <a:gd name="connsiteY2" fmla="*/ 1917799 h 1917799"/>
                <a:gd name="connsiteX3" fmla="*/ 0 w 3196332"/>
                <a:gd name="connsiteY3" fmla="*/ 1917799 h 1917799"/>
                <a:gd name="connsiteX4" fmla="*/ 0 w 3196332"/>
                <a:gd name="connsiteY4" fmla="*/ 0 h 191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6332" h="1917799">
                  <a:moveTo>
                    <a:pt x="0" y="0"/>
                  </a:moveTo>
                  <a:lnTo>
                    <a:pt x="3196332" y="0"/>
                  </a:lnTo>
                  <a:lnTo>
                    <a:pt x="3196332" y="1917799"/>
                  </a:lnTo>
                  <a:lnTo>
                    <a:pt x="0" y="19177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22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Karla" panose="020B0004030503030003" pitchFamily="34" charset="0"/>
                </a:rPr>
                <a:t>Your gift arrived today and with it came great joy as it goes to work right away to provide lifesaving surgery for premature babies in the remote areas of . . . 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837692A-C58F-E767-65F7-49413BC459CC}"/>
                </a:ext>
              </a:extLst>
            </p:cNvPr>
            <p:cNvSpPr/>
            <p:nvPr/>
          </p:nvSpPr>
          <p:spPr>
            <a:xfrm>
              <a:off x="6255816" y="1799270"/>
              <a:ext cx="3196332" cy="1917799"/>
            </a:xfrm>
            <a:custGeom>
              <a:avLst/>
              <a:gdLst>
                <a:gd name="connsiteX0" fmla="*/ 0 w 3196332"/>
                <a:gd name="connsiteY0" fmla="*/ 0 h 1917799"/>
                <a:gd name="connsiteX1" fmla="*/ 3196332 w 3196332"/>
                <a:gd name="connsiteY1" fmla="*/ 0 h 1917799"/>
                <a:gd name="connsiteX2" fmla="*/ 3196332 w 3196332"/>
                <a:gd name="connsiteY2" fmla="*/ 1917799 h 1917799"/>
                <a:gd name="connsiteX3" fmla="*/ 0 w 3196332"/>
                <a:gd name="connsiteY3" fmla="*/ 1917799 h 1917799"/>
                <a:gd name="connsiteX4" fmla="*/ 0 w 3196332"/>
                <a:gd name="connsiteY4" fmla="*/ 0 h 191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6332" h="1917799">
                  <a:moveTo>
                    <a:pt x="0" y="0"/>
                  </a:moveTo>
                  <a:lnTo>
                    <a:pt x="3196332" y="0"/>
                  </a:lnTo>
                  <a:lnTo>
                    <a:pt x="3196332" y="1917799"/>
                  </a:lnTo>
                  <a:lnTo>
                    <a:pt x="0" y="19177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22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Karla" panose="020B0004030503030003" pitchFamily="34" charset="0"/>
                </a:rPr>
                <a:t>Because of wonderful people 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Karla" panose="020B0004030503030003" pitchFamily="34" charset="0"/>
                </a:rPr>
                <a:t>like you . . . 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D9366AB-F0B4-DC39-5964-F7B1D835D1F8}"/>
                </a:ext>
              </a:extLst>
            </p:cNvPr>
            <p:cNvSpPr/>
            <p:nvPr/>
          </p:nvSpPr>
          <p:spPr>
            <a:xfrm>
              <a:off x="2739851" y="4036703"/>
              <a:ext cx="3196332" cy="1917799"/>
            </a:xfrm>
            <a:custGeom>
              <a:avLst/>
              <a:gdLst>
                <a:gd name="connsiteX0" fmla="*/ 0 w 3196332"/>
                <a:gd name="connsiteY0" fmla="*/ 0 h 1917799"/>
                <a:gd name="connsiteX1" fmla="*/ 3196332 w 3196332"/>
                <a:gd name="connsiteY1" fmla="*/ 0 h 1917799"/>
                <a:gd name="connsiteX2" fmla="*/ 3196332 w 3196332"/>
                <a:gd name="connsiteY2" fmla="*/ 1917799 h 1917799"/>
                <a:gd name="connsiteX3" fmla="*/ 0 w 3196332"/>
                <a:gd name="connsiteY3" fmla="*/ 1917799 h 1917799"/>
                <a:gd name="connsiteX4" fmla="*/ 0 w 3196332"/>
                <a:gd name="connsiteY4" fmla="*/ 0 h 191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6332" h="1917799">
                  <a:moveTo>
                    <a:pt x="0" y="0"/>
                  </a:moveTo>
                  <a:lnTo>
                    <a:pt x="3196332" y="0"/>
                  </a:lnTo>
                  <a:lnTo>
                    <a:pt x="3196332" y="1917799"/>
                  </a:lnTo>
                  <a:lnTo>
                    <a:pt x="0" y="19177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22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Karla" panose="020B0004030503030003" pitchFamily="34" charset="0"/>
                </a:rPr>
                <a:t>You may not realize it, but your gift provided the only . . . . 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51CAB97-700A-069E-6835-2C907B1DFCED}"/>
                </a:ext>
              </a:extLst>
            </p:cNvPr>
            <p:cNvSpPr/>
            <p:nvPr/>
          </p:nvSpPr>
          <p:spPr>
            <a:xfrm>
              <a:off x="6255816" y="4036703"/>
              <a:ext cx="3196332" cy="1917799"/>
            </a:xfrm>
            <a:custGeom>
              <a:avLst/>
              <a:gdLst>
                <a:gd name="connsiteX0" fmla="*/ 0 w 3196332"/>
                <a:gd name="connsiteY0" fmla="*/ 0 h 1917799"/>
                <a:gd name="connsiteX1" fmla="*/ 3196332 w 3196332"/>
                <a:gd name="connsiteY1" fmla="*/ 0 h 1917799"/>
                <a:gd name="connsiteX2" fmla="*/ 3196332 w 3196332"/>
                <a:gd name="connsiteY2" fmla="*/ 1917799 h 1917799"/>
                <a:gd name="connsiteX3" fmla="*/ 0 w 3196332"/>
                <a:gd name="connsiteY3" fmla="*/ 1917799 h 1917799"/>
                <a:gd name="connsiteX4" fmla="*/ 0 w 3196332"/>
                <a:gd name="connsiteY4" fmla="*/ 0 h 191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6332" h="1917799">
                  <a:moveTo>
                    <a:pt x="0" y="0"/>
                  </a:moveTo>
                  <a:lnTo>
                    <a:pt x="3196332" y="0"/>
                  </a:lnTo>
                  <a:lnTo>
                    <a:pt x="3196332" y="1917799"/>
                  </a:lnTo>
                  <a:lnTo>
                    <a:pt x="0" y="19177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22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>
                  <a:latin typeface="Karla" panose="020B0004030503030003" pitchFamily="34" charset="0"/>
                </a:rPr>
                <a:t>Your loyal support makes it possible for . . . </a:t>
              </a:r>
              <a:endParaRPr lang="en-US" sz="2000" kern="1200" dirty="0">
                <a:latin typeface="Karla" panose="020B00040305030300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0111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Box 152">
            <a:extLst>
              <a:ext uri="{FF2B5EF4-FFF2-40B4-BE49-F238E27FC236}">
                <a16:creationId xmlns:a16="http://schemas.microsoft.com/office/drawing/2014/main" id="{19513B79-790A-2D74-2560-000E9C5FC80B}"/>
              </a:ext>
            </a:extLst>
          </p:cNvPr>
          <p:cNvSpPr txBox="1"/>
          <p:nvPr/>
        </p:nvSpPr>
        <p:spPr>
          <a:xfrm>
            <a:off x="7037634" y="1328873"/>
            <a:ext cx="2926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54A5D"/>
                </a:solidFill>
                <a:latin typeface="Karla" panose="020B0004030503030003" pitchFamily="34" charset="0"/>
              </a:rPr>
              <a:t>ASK</a:t>
            </a:r>
            <a:endParaRPr lang="en-US" sz="3200" dirty="0">
              <a:solidFill>
                <a:srgbClr val="254A5D"/>
              </a:solidFill>
              <a:latin typeface="Karla" panose="020B0004030503030003" pitchFamily="34" charset="0"/>
            </a:endParaRPr>
          </a:p>
        </p:txBody>
      </p:sp>
      <p:sp>
        <p:nvSpPr>
          <p:cNvPr id="154" name="Text Box 3">
            <a:extLst>
              <a:ext uri="{FF2B5EF4-FFF2-40B4-BE49-F238E27FC236}">
                <a16:creationId xmlns:a16="http://schemas.microsoft.com/office/drawing/2014/main" id="{47537855-C5F4-8E87-16EB-0ABAEE24E0DD}"/>
              </a:ext>
            </a:extLst>
          </p:cNvPr>
          <p:cNvSpPr txBox="1">
            <a:spLocks/>
          </p:cNvSpPr>
          <p:nvPr/>
        </p:nvSpPr>
        <p:spPr bwMode="auto">
          <a:xfrm>
            <a:off x="7116607" y="1865721"/>
            <a:ext cx="2946289" cy="60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>
              <a:lnSpc>
                <a:spcPts val="2200"/>
              </a:lnSpc>
            </a:pPr>
            <a:r>
              <a:rPr lang="en-US" b="1" dirty="0">
                <a:solidFill>
                  <a:srgbClr val="254A5D"/>
                </a:solidFill>
                <a:latin typeface="+mj-lt"/>
                <a:cs typeface="Times New Roman" panose="02020603050405020304" pitchFamily="18" charset="0"/>
              </a:rPr>
              <a:t>She gives a gift and feels great</a:t>
            </a:r>
          </a:p>
        </p:txBody>
      </p:sp>
      <p:sp>
        <p:nvSpPr>
          <p:cNvPr id="156" name="Text Box 3">
            <a:extLst>
              <a:ext uri="{FF2B5EF4-FFF2-40B4-BE49-F238E27FC236}">
                <a16:creationId xmlns:a16="http://schemas.microsoft.com/office/drawing/2014/main" id="{5DBBF0D8-3583-4C7D-9752-8A7372B03EAF}"/>
              </a:ext>
            </a:extLst>
          </p:cNvPr>
          <p:cNvSpPr txBox="1">
            <a:spLocks/>
          </p:cNvSpPr>
          <p:nvPr/>
        </p:nvSpPr>
        <p:spPr bwMode="auto">
          <a:xfrm>
            <a:off x="7228159" y="3318498"/>
            <a:ext cx="2582061" cy="60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>
              <a:lnSpc>
                <a:spcPts val="2200"/>
              </a:lnSpc>
            </a:pPr>
            <a:r>
              <a:rPr lang="en-US" b="1" dirty="0">
                <a:solidFill>
                  <a:srgbClr val="254A5D"/>
                </a:solidFill>
                <a:latin typeface="+mj-lt"/>
                <a:cs typeface="Times New Roman" panose="02020603050405020304" pitchFamily="18" charset="0"/>
              </a:rPr>
              <a:t>But she doesn’t know what’s going to happen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34CAB985-C844-A344-9440-5795EA80E95A}"/>
              </a:ext>
            </a:extLst>
          </p:cNvPr>
          <p:cNvSpPr txBox="1"/>
          <p:nvPr/>
        </p:nvSpPr>
        <p:spPr>
          <a:xfrm>
            <a:off x="6978897" y="5041637"/>
            <a:ext cx="2946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54A5D"/>
                </a:solidFill>
                <a:latin typeface="Karla" panose="020B0004030503030003" pitchFamily="34" charset="0"/>
              </a:rPr>
              <a:t>THANK</a:t>
            </a:r>
            <a:endParaRPr lang="en-US" sz="3200" dirty="0">
              <a:solidFill>
                <a:srgbClr val="254A5D"/>
              </a:solidFill>
              <a:latin typeface="Karla" panose="020B0004030503030003" pitchFamily="34" charset="0"/>
            </a:endParaRPr>
          </a:p>
        </p:txBody>
      </p:sp>
      <p:sp>
        <p:nvSpPr>
          <p:cNvPr id="158" name="Text Box 3">
            <a:extLst>
              <a:ext uri="{FF2B5EF4-FFF2-40B4-BE49-F238E27FC236}">
                <a16:creationId xmlns:a16="http://schemas.microsoft.com/office/drawing/2014/main" id="{D951AE78-7B95-25EA-7A98-D8CC4E5EDF45}"/>
              </a:ext>
            </a:extLst>
          </p:cNvPr>
          <p:cNvSpPr txBox="1">
            <a:spLocks/>
          </p:cNvSpPr>
          <p:nvPr/>
        </p:nvSpPr>
        <p:spPr bwMode="auto">
          <a:xfrm>
            <a:off x="7037634" y="5578485"/>
            <a:ext cx="2887552" cy="60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>
              <a:lnSpc>
                <a:spcPts val="2200"/>
              </a:lnSpc>
            </a:pPr>
            <a:r>
              <a:rPr lang="en-US" b="1" dirty="0">
                <a:solidFill>
                  <a:srgbClr val="254A5D"/>
                </a:solidFill>
                <a:latin typeface="+mj-lt"/>
                <a:cs typeface="Times New Roman" panose="02020603050405020304" pitchFamily="18" charset="0"/>
              </a:rPr>
              <a:t>She knows the give was received and appreciated</a:t>
            </a:r>
          </a:p>
        </p:txBody>
      </p:sp>
      <p:sp>
        <p:nvSpPr>
          <p:cNvPr id="160" name="Text Box 3">
            <a:extLst>
              <a:ext uri="{FF2B5EF4-FFF2-40B4-BE49-F238E27FC236}">
                <a16:creationId xmlns:a16="http://schemas.microsoft.com/office/drawing/2014/main" id="{EEE22FC4-8E7E-D9FF-A5D7-F8A2105B40EA}"/>
              </a:ext>
            </a:extLst>
          </p:cNvPr>
          <p:cNvSpPr txBox="1">
            <a:spLocks/>
          </p:cNvSpPr>
          <p:nvPr/>
        </p:nvSpPr>
        <p:spPr bwMode="auto">
          <a:xfrm>
            <a:off x="2456367" y="1328873"/>
            <a:ext cx="2895367" cy="60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>
              <a:lnSpc>
                <a:spcPts val="2200"/>
              </a:lnSpc>
            </a:pPr>
            <a:r>
              <a:rPr lang="en-US" b="1" dirty="0">
                <a:solidFill>
                  <a:srgbClr val="254A5D"/>
                </a:solidFill>
                <a:latin typeface="+mj-lt"/>
                <a:cs typeface="Times New Roman" panose="02020603050405020304" pitchFamily="18" charset="0"/>
              </a:rPr>
              <a:t>She feels great, trusts your organization, and is likely to give again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5ED7DF95-F2D0-6B08-29DE-01926E03209A}"/>
              </a:ext>
            </a:extLst>
          </p:cNvPr>
          <p:cNvSpPr txBox="1"/>
          <p:nvPr/>
        </p:nvSpPr>
        <p:spPr>
          <a:xfrm>
            <a:off x="2381779" y="3293386"/>
            <a:ext cx="290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54A5D"/>
                </a:solidFill>
                <a:latin typeface="Karla" panose="020B0004030503030003" pitchFamily="34" charset="0"/>
              </a:rPr>
              <a:t>REPORT</a:t>
            </a:r>
            <a:endParaRPr lang="en-US" sz="3200" dirty="0">
              <a:solidFill>
                <a:srgbClr val="254A5D"/>
              </a:solidFill>
              <a:latin typeface="Karla" panose="020B0004030503030003" pitchFamily="34" charset="0"/>
            </a:endParaRPr>
          </a:p>
        </p:txBody>
      </p:sp>
      <p:sp>
        <p:nvSpPr>
          <p:cNvPr id="162" name="Text Box 3">
            <a:extLst>
              <a:ext uri="{FF2B5EF4-FFF2-40B4-BE49-F238E27FC236}">
                <a16:creationId xmlns:a16="http://schemas.microsoft.com/office/drawing/2014/main" id="{DB592382-6F8C-FE0C-137F-014E76F6B370}"/>
              </a:ext>
            </a:extLst>
          </p:cNvPr>
          <p:cNvSpPr txBox="1">
            <a:spLocks/>
          </p:cNvSpPr>
          <p:nvPr/>
        </p:nvSpPr>
        <p:spPr bwMode="auto">
          <a:xfrm>
            <a:off x="2444794" y="3830234"/>
            <a:ext cx="3016373" cy="60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>
              <a:lnSpc>
                <a:spcPts val="2200"/>
              </a:lnSpc>
            </a:pPr>
            <a:r>
              <a:rPr lang="en-US" b="1" dirty="0">
                <a:solidFill>
                  <a:srgbClr val="254A5D"/>
                </a:solidFill>
                <a:latin typeface="+mj-lt"/>
                <a:cs typeface="Times New Roman" panose="02020603050405020304" pitchFamily="18" charset="0"/>
              </a:rPr>
              <a:t>Sees how her gift made a difference</a:t>
            </a:r>
          </a:p>
        </p:txBody>
      </p:sp>
      <p:sp>
        <p:nvSpPr>
          <p:cNvPr id="164" name="Text Box 3">
            <a:extLst>
              <a:ext uri="{FF2B5EF4-FFF2-40B4-BE49-F238E27FC236}">
                <a16:creationId xmlns:a16="http://schemas.microsoft.com/office/drawing/2014/main" id="{00A4BB63-0EB4-AB64-739C-97C722256BB9}"/>
              </a:ext>
            </a:extLst>
          </p:cNvPr>
          <p:cNvSpPr txBox="1">
            <a:spLocks/>
          </p:cNvSpPr>
          <p:nvPr/>
        </p:nvSpPr>
        <p:spPr bwMode="auto">
          <a:xfrm>
            <a:off x="2460770" y="5176462"/>
            <a:ext cx="2895367" cy="60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>
              <a:lnSpc>
                <a:spcPts val="2200"/>
              </a:lnSpc>
            </a:pPr>
            <a:r>
              <a:rPr lang="en-US" b="1" dirty="0">
                <a:solidFill>
                  <a:srgbClr val="254A5D"/>
                </a:solidFill>
                <a:latin typeface="+mj-lt"/>
                <a:cs typeface="Times New Roman" panose="02020603050405020304" pitchFamily="18" charset="0"/>
              </a:rPr>
              <a:t>But she still doesn’t know if her gift made a difference</a:t>
            </a:r>
          </a:p>
        </p:txBody>
      </p:sp>
      <p:sp>
        <p:nvSpPr>
          <p:cNvPr id="170" name="Title 1">
            <a:extLst>
              <a:ext uri="{FF2B5EF4-FFF2-40B4-BE49-F238E27FC236}">
                <a16:creationId xmlns:a16="http://schemas.microsoft.com/office/drawing/2014/main" id="{90562CF1-D8C6-E37D-2452-184EB1F29924}"/>
              </a:ext>
            </a:extLst>
          </p:cNvPr>
          <p:cNvSpPr txBox="1">
            <a:spLocks/>
          </p:cNvSpPr>
          <p:nvPr/>
        </p:nvSpPr>
        <p:spPr>
          <a:xfrm>
            <a:off x="447923" y="473132"/>
            <a:ext cx="10515600" cy="620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00"/>
              </a:spcBef>
            </a:pPr>
            <a:r>
              <a:rPr lang="en-US" sz="3800" spc="150" dirty="0">
                <a:solidFill>
                  <a:srgbClr val="254A5D"/>
                </a:solidFill>
                <a:latin typeface="Karla Medium" panose="020B0004030503030003" pitchFamily="34" charset="77"/>
                <a:cs typeface="Calibri Light"/>
              </a:rPr>
              <a:t>THANK YOU: THE VIRTUOUS CYCLE</a:t>
            </a:r>
          </a:p>
        </p:txBody>
      </p:sp>
      <p:sp>
        <p:nvSpPr>
          <p:cNvPr id="173" name="Text Box 3">
            <a:extLst>
              <a:ext uri="{FF2B5EF4-FFF2-40B4-BE49-F238E27FC236}">
                <a16:creationId xmlns:a16="http://schemas.microsoft.com/office/drawing/2014/main" id="{7D3DC3E9-A454-FEB8-8292-A3AB4C0479A0}"/>
              </a:ext>
            </a:extLst>
          </p:cNvPr>
          <p:cNvSpPr txBox="1">
            <a:spLocks/>
          </p:cNvSpPr>
          <p:nvPr/>
        </p:nvSpPr>
        <p:spPr bwMode="auto">
          <a:xfrm>
            <a:off x="166493" y="6477305"/>
            <a:ext cx="5705393" cy="60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>
              <a:lnSpc>
                <a:spcPts val="22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Source: The Better Fundraising Company</a:t>
            </a:r>
          </a:p>
        </p:txBody>
      </p:sp>
      <p:pic>
        <p:nvPicPr>
          <p:cNvPr id="6" name="Graphic 5" descr="Line arrow: Clockwise curve outline">
            <a:extLst>
              <a:ext uri="{FF2B5EF4-FFF2-40B4-BE49-F238E27FC236}">
                <a16:creationId xmlns:a16="http://schemas.microsoft.com/office/drawing/2014/main" id="{A8493682-34F7-431F-2DB7-15AB9F66A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7443729">
            <a:off x="5638800" y="1237193"/>
            <a:ext cx="914400" cy="914400"/>
          </a:xfrm>
          <a:prstGeom prst="rect">
            <a:avLst/>
          </a:prstGeom>
        </p:spPr>
      </p:pic>
      <p:pic>
        <p:nvPicPr>
          <p:cNvPr id="45" name="Graphic 44" descr="Line arrow: Clockwise curve outline">
            <a:extLst>
              <a:ext uri="{FF2B5EF4-FFF2-40B4-BE49-F238E27FC236}">
                <a16:creationId xmlns:a16="http://schemas.microsoft.com/office/drawing/2014/main" id="{E0B73591-CDDA-25BF-D404-BB0CC11C6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133375">
            <a:off x="7370150" y="2268279"/>
            <a:ext cx="914400" cy="914400"/>
          </a:xfrm>
          <a:prstGeom prst="rect">
            <a:avLst/>
          </a:prstGeom>
        </p:spPr>
      </p:pic>
      <p:pic>
        <p:nvPicPr>
          <p:cNvPr id="46" name="Graphic 45" descr="Line arrow: Clockwise curve outline">
            <a:extLst>
              <a:ext uri="{FF2B5EF4-FFF2-40B4-BE49-F238E27FC236}">
                <a16:creationId xmlns:a16="http://schemas.microsoft.com/office/drawing/2014/main" id="{ABF397A7-0EE1-6763-6A01-AB22514A4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4312535">
            <a:off x="7504591" y="4084245"/>
            <a:ext cx="914400" cy="914400"/>
          </a:xfrm>
          <a:prstGeom prst="rect">
            <a:avLst/>
          </a:prstGeom>
        </p:spPr>
      </p:pic>
      <p:pic>
        <p:nvPicPr>
          <p:cNvPr id="47" name="Graphic 46" descr="Line arrow: Clockwise curve outline">
            <a:extLst>
              <a:ext uri="{FF2B5EF4-FFF2-40B4-BE49-F238E27FC236}">
                <a16:creationId xmlns:a16="http://schemas.microsoft.com/office/drawing/2014/main" id="{90C25575-FDF2-6650-3F43-E84878ACE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919868">
            <a:off x="5624445" y="5307191"/>
            <a:ext cx="914400" cy="914400"/>
          </a:xfrm>
          <a:prstGeom prst="rect">
            <a:avLst/>
          </a:prstGeom>
        </p:spPr>
      </p:pic>
      <p:pic>
        <p:nvPicPr>
          <p:cNvPr id="48" name="Graphic 47" descr="Line arrow: Clockwise curve outline">
            <a:extLst>
              <a:ext uri="{FF2B5EF4-FFF2-40B4-BE49-F238E27FC236}">
                <a16:creationId xmlns:a16="http://schemas.microsoft.com/office/drawing/2014/main" id="{AC630DF1-CD54-19D8-EFCA-ADC4EF2D7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224554">
            <a:off x="3632190" y="4181513"/>
            <a:ext cx="914400" cy="914400"/>
          </a:xfrm>
          <a:prstGeom prst="rect">
            <a:avLst/>
          </a:prstGeom>
        </p:spPr>
      </p:pic>
      <p:pic>
        <p:nvPicPr>
          <p:cNvPr id="49" name="Graphic 48" descr="Line arrow: Clockwise curve outline">
            <a:extLst>
              <a:ext uri="{FF2B5EF4-FFF2-40B4-BE49-F238E27FC236}">
                <a16:creationId xmlns:a16="http://schemas.microsoft.com/office/drawing/2014/main" id="{88146663-2C1B-922E-64CC-9F3526253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801845">
            <a:off x="3551926" y="2316687"/>
            <a:ext cx="914400" cy="914400"/>
          </a:xfrm>
          <a:prstGeom prst="rect">
            <a:avLst/>
          </a:prstGeom>
        </p:spPr>
      </p:pic>
      <p:pic>
        <p:nvPicPr>
          <p:cNvPr id="8" name="Graphic 7" descr="Woman with solid fill">
            <a:extLst>
              <a:ext uri="{FF2B5EF4-FFF2-40B4-BE49-F238E27FC236}">
                <a16:creationId xmlns:a16="http://schemas.microsoft.com/office/drawing/2014/main" id="{70315C23-BB58-CADD-D7DB-C42BFCF0F8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73125" y="2772405"/>
            <a:ext cx="1840224" cy="184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93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BA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0A1F899-8003-610B-2627-981542C3D8C3}"/>
              </a:ext>
            </a:extLst>
          </p:cNvPr>
          <p:cNvSpPr txBox="1"/>
          <p:nvPr/>
        </p:nvSpPr>
        <p:spPr>
          <a:xfrm>
            <a:off x="3771901" y="376177"/>
            <a:ext cx="8244840" cy="6105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3250" marR="0">
              <a:spcBef>
                <a:spcPts val="960"/>
              </a:spcBef>
              <a:spcAft>
                <a:spcPts val="0"/>
              </a:spcAft>
            </a:pPr>
            <a:r>
              <a:rPr lang="en-US" spc="-2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Thank</a:t>
            </a:r>
            <a:r>
              <a:rPr lang="en-US" spc="-5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20" dirty="0">
                <a:solidFill>
                  <a:srgbClr val="254A5D"/>
                </a:solidFill>
                <a:effectLst/>
                <a:highlight>
                  <a:srgbClr val="F5D48B"/>
                </a:highlight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you</a:t>
            </a:r>
            <a:r>
              <a:rPr lang="en-US" spc="-5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2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for</a:t>
            </a:r>
            <a:r>
              <a:rPr lang="en-US" spc="-5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2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safeguarding</a:t>
            </a:r>
            <a:r>
              <a:rPr lang="en-US" spc="-5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2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our</a:t>
            </a:r>
            <a:r>
              <a:rPr lang="en-US" spc="-5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2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future</a:t>
            </a:r>
            <a:r>
              <a:rPr lang="en-US" spc="-5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2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.</a:t>
            </a:r>
            <a:r>
              <a:rPr lang="en-US" spc="-1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2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.</a:t>
            </a:r>
            <a:r>
              <a:rPr lang="en-US" spc="-11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5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.</a:t>
            </a:r>
            <a:endParaRPr lang="en-US" dirty="0">
              <a:solidFill>
                <a:srgbClr val="254A5D"/>
              </a:solidFill>
              <a:effectLst/>
              <a:latin typeface="Karla" panose="020B0004030503030003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  <a:p>
            <a:pPr marL="0" marR="0">
              <a:spcBef>
                <a:spcPts val="10"/>
              </a:spcBef>
              <a:spcAft>
                <a:spcPts val="0"/>
              </a:spcAft>
            </a:pPr>
            <a:r>
              <a:rPr lang="en-US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 </a:t>
            </a:r>
          </a:p>
          <a:p>
            <a:pPr marL="603250" marR="1840230">
              <a:lnSpc>
                <a:spcPct val="9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spc="-2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In</a:t>
            </a:r>
            <a:r>
              <a:rPr lang="en-US" i="1" spc="-1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i="1" spc="-2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a</a:t>
            </a:r>
            <a:r>
              <a:rPr lang="en-US" i="1" spc="-1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i="1" spc="-2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world</a:t>
            </a:r>
            <a:r>
              <a:rPr lang="en-US" i="1" spc="-1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i="1" spc="-2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full</a:t>
            </a:r>
            <a:r>
              <a:rPr lang="en-US" i="1" spc="-1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i="1" spc="-2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of</a:t>
            </a:r>
            <a:r>
              <a:rPr lang="en-US" i="1" spc="-9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i="1" spc="-2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uncertainty </a:t>
            </a:r>
            <a:r>
              <a:rPr lang="en-US" i="1" spc="-30" dirty="0">
                <a:solidFill>
                  <a:srgbClr val="254A5D"/>
                </a:solidFill>
                <a:effectLst/>
                <a:highlight>
                  <a:srgbClr val="F5D48B"/>
                </a:highlight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you</a:t>
            </a:r>
            <a:r>
              <a:rPr lang="en-US" i="1" spc="-1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i="1" spc="-3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gave</a:t>
            </a:r>
            <a:r>
              <a:rPr lang="en-US" i="1" spc="-1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i="1" spc="-3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protection,</a:t>
            </a:r>
            <a:r>
              <a:rPr lang="en-US" i="1" spc="-14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i="1" spc="-3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hope, </a:t>
            </a:r>
            <a:r>
              <a:rPr lang="en-US" i="1" spc="-5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and</a:t>
            </a:r>
            <a:r>
              <a:rPr lang="en-US" i="1" spc="-13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i="1" spc="-5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new</a:t>
            </a:r>
            <a:r>
              <a:rPr lang="en-US" i="1" spc="-12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i="1" spc="-5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life</a:t>
            </a:r>
            <a:r>
              <a:rPr lang="en-US" i="1" spc="-12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i="1" spc="-5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to</a:t>
            </a:r>
            <a:r>
              <a:rPr lang="en-US" i="1" spc="-12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i="1" spc="-5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Holy</a:t>
            </a:r>
            <a:r>
              <a:rPr lang="en-US" i="1" spc="-12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i="1" spc="-5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Family.</a:t>
            </a:r>
            <a:endParaRPr lang="en-US" dirty="0">
              <a:solidFill>
                <a:srgbClr val="254A5D"/>
              </a:solidFill>
              <a:effectLst/>
              <a:latin typeface="Karla" panose="020B0004030503030003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  <a:p>
            <a:pPr marL="603250" marR="706755">
              <a:lnSpc>
                <a:spcPct val="103000"/>
              </a:lnSpc>
              <a:spcBef>
                <a:spcPts val="1150"/>
              </a:spcBef>
              <a:spcAft>
                <a:spcPts val="0"/>
              </a:spcAft>
            </a:pP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Through</a:t>
            </a:r>
            <a:r>
              <a:rPr lang="en-US" spc="-5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highlight>
                  <a:srgbClr val="F5D48B"/>
                </a:highlight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your</a:t>
            </a:r>
            <a:r>
              <a:rPr lang="en-US" spc="-4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support</a:t>
            </a:r>
            <a:r>
              <a:rPr lang="en-US" spc="-5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of</a:t>
            </a:r>
            <a:r>
              <a:rPr lang="en-US" spc="-4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our</a:t>
            </a:r>
            <a:r>
              <a:rPr lang="en-US" spc="-4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Resilience</a:t>
            </a:r>
            <a:r>
              <a:rPr lang="en-US" spc="-5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Fund,</a:t>
            </a:r>
            <a:r>
              <a:rPr lang="en-US" spc="-4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highlight>
                  <a:srgbClr val="F5D48B"/>
                </a:highlight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you</a:t>
            </a:r>
            <a:r>
              <a:rPr lang="en-US" spc="-4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reached</a:t>
            </a:r>
            <a:r>
              <a:rPr lang="en-US" spc="-5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into</a:t>
            </a:r>
            <a:r>
              <a:rPr lang="en-US" spc="-4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highlight>
                  <a:srgbClr val="F5D48B"/>
                </a:highlight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your</a:t>
            </a:r>
            <a:r>
              <a:rPr lang="en-US" spc="-4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heart </a:t>
            </a:r>
            <a:r>
              <a:rPr lang="en-US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to save this sacred place and to serve those who yearn for God and the transcendent in our world.</a:t>
            </a:r>
            <a:br>
              <a:rPr lang="en-US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</a:br>
            <a:endParaRPr lang="en-US" dirty="0">
              <a:solidFill>
                <a:srgbClr val="254A5D"/>
              </a:solidFill>
              <a:effectLst/>
              <a:latin typeface="Karla" panose="020B0004030503030003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  <a:p>
            <a:pPr marL="603250" marR="706755">
              <a:lnSpc>
                <a:spcPct val="103000"/>
              </a:lnSpc>
              <a:spcBef>
                <a:spcPts val="445"/>
              </a:spcBef>
              <a:spcAft>
                <a:spcPts val="0"/>
              </a:spcAft>
            </a:pP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And</a:t>
            </a:r>
            <a:r>
              <a:rPr lang="en-US" spc="-3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what</a:t>
            </a:r>
            <a:r>
              <a:rPr lang="en-US" spc="-3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a</a:t>
            </a:r>
            <a:r>
              <a:rPr lang="en-US" spc="-3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mighty</a:t>
            </a:r>
            <a:r>
              <a:rPr lang="en-US" spc="-3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gift</a:t>
            </a:r>
            <a:r>
              <a:rPr lang="en-US" spc="-3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that</a:t>
            </a:r>
            <a:r>
              <a:rPr lang="en-US" spc="-3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has</a:t>
            </a:r>
            <a:r>
              <a:rPr lang="en-US" spc="-3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been</a:t>
            </a:r>
            <a:r>
              <a:rPr lang="en-US" spc="-3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to</a:t>
            </a:r>
            <a:r>
              <a:rPr lang="en-US" spc="-3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all</a:t>
            </a:r>
            <a:r>
              <a:rPr lang="en-US" spc="-3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who</a:t>
            </a:r>
            <a:r>
              <a:rPr lang="en-US" spc="-3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turned</a:t>
            </a:r>
            <a:r>
              <a:rPr lang="en-US" spc="-3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to</a:t>
            </a:r>
            <a:r>
              <a:rPr lang="en-US" spc="-3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Holy</a:t>
            </a:r>
            <a:r>
              <a:rPr lang="en-US" spc="-3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Family</a:t>
            </a:r>
            <a:r>
              <a:rPr lang="en-US" spc="-3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for </a:t>
            </a:r>
            <a:r>
              <a:rPr lang="en-US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spiritual nourishment over these many months.</a:t>
            </a:r>
          </a:p>
          <a:p>
            <a:pPr marL="603250" marR="706755">
              <a:lnSpc>
                <a:spcPct val="103000"/>
              </a:lnSpc>
              <a:spcBef>
                <a:spcPts val="440"/>
              </a:spcBef>
              <a:spcAft>
                <a:spcPts val="0"/>
              </a:spcAft>
            </a:pP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It</a:t>
            </a:r>
            <a:r>
              <a:rPr lang="en-US" spc="-4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is</a:t>
            </a:r>
            <a:r>
              <a:rPr lang="en-US" spc="-4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precisely</a:t>
            </a:r>
            <a:r>
              <a:rPr lang="en-US" spc="-4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because</a:t>
            </a:r>
            <a:r>
              <a:rPr lang="en-US" spc="-4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we</a:t>
            </a:r>
            <a:r>
              <a:rPr lang="en-US" spc="-4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are</a:t>
            </a:r>
            <a:r>
              <a:rPr lang="en-US" spc="-4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weary,</a:t>
            </a:r>
            <a:r>
              <a:rPr lang="en-US" spc="-4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and</a:t>
            </a:r>
            <a:r>
              <a:rPr lang="en-US" spc="-4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poor</a:t>
            </a:r>
            <a:r>
              <a:rPr lang="en-US" spc="-4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in</a:t>
            </a:r>
            <a:r>
              <a:rPr lang="en-US" spc="-4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spirit,</a:t>
            </a:r>
            <a:r>
              <a:rPr lang="en-US" spc="-4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that</a:t>
            </a:r>
            <a:r>
              <a:rPr lang="en-US" spc="-4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God</a:t>
            </a:r>
            <a:r>
              <a:rPr lang="en-US" spc="-4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can</a:t>
            </a:r>
            <a:r>
              <a:rPr lang="en-US" spc="-4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touch </a:t>
            </a:r>
            <a:r>
              <a:rPr lang="en-US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us with hope.</a:t>
            </a:r>
            <a:br>
              <a:rPr lang="en-US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</a:br>
            <a:endParaRPr lang="en-US" dirty="0">
              <a:solidFill>
                <a:srgbClr val="254A5D"/>
              </a:solidFill>
              <a:effectLst/>
              <a:latin typeface="Karla" panose="020B0004030503030003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  <a:p>
            <a:pPr marL="603250" marR="706755">
              <a:lnSpc>
                <a:spcPct val="103000"/>
              </a:lnSpc>
              <a:spcBef>
                <a:spcPts val="445"/>
              </a:spcBef>
              <a:spcAft>
                <a:spcPts val="0"/>
              </a:spcAft>
            </a:pP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And</a:t>
            </a:r>
            <a:r>
              <a:rPr lang="en-US" spc="-5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it</a:t>
            </a:r>
            <a:r>
              <a:rPr lang="en-US" spc="-4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is</a:t>
            </a:r>
            <a:r>
              <a:rPr lang="en-US" spc="-5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precisely</a:t>
            </a:r>
            <a:r>
              <a:rPr lang="en-US" spc="-4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because</a:t>
            </a:r>
            <a:r>
              <a:rPr lang="en-US" spc="-4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of</a:t>
            </a:r>
            <a:r>
              <a:rPr lang="en-US" spc="-5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highlight>
                  <a:srgbClr val="F5D48B"/>
                </a:highlight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your</a:t>
            </a:r>
            <a:r>
              <a:rPr lang="en-US" spc="-45" dirty="0">
                <a:solidFill>
                  <a:srgbClr val="254A5D"/>
                </a:solidFill>
                <a:effectLst/>
                <a:highlight>
                  <a:srgbClr val="F5D48B"/>
                </a:highlight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generosity</a:t>
            </a:r>
            <a:r>
              <a:rPr lang="en-US" spc="-4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that</a:t>
            </a:r>
            <a:r>
              <a:rPr lang="en-US" spc="-5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we</a:t>
            </a:r>
            <a:r>
              <a:rPr lang="en-US" spc="-4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can</a:t>
            </a:r>
            <a:r>
              <a:rPr lang="en-US" spc="-4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facilitate</a:t>
            </a:r>
            <a:r>
              <a:rPr lang="en-US" spc="-5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God’s </a:t>
            </a:r>
            <a:r>
              <a:rPr lang="en-US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work right here at Holy Family.</a:t>
            </a:r>
            <a:br>
              <a:rPr lang="en-US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</a:br>
            <a:endParaRPr lang="en-US" dirty="0">
              <a:solidFill>
                <a:srgbClr val="254A5D"/>
              </a:solidFill>
              <a:effectLst/>
              <a:latin typeface="Karla" panose="020B0004030503030003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  <a:p>
            <a:pPr marL="603250" marR="565150">
              <a:lnSpc>
                <a:spcPct val="100000"/>
              </a:lnSpc>
              <a:spcBef>
                <a:spcPts val="410"/>
              </a:spcBef>
              <a:spcAft>
                <a:spcPts val="0"/>
              </a:spcAft>
            </a:pP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As</a:t>
            </a:r>
            <a:r>
              <a:rPr lang="en-US" spc="-4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we</a:t>
            </a:r>
            <a:r>
              <a:rPr lang="en-US" spc="-4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celebrate</a:t>
            </a:r>
            <a:r>
              <a:rPr lang="en-US" spc="-40" dirty="0">
                <a:solidFill>
                  <a:srgbClr val="254A5D"/>
                </a:solidFill>
                <a:effectLst/>
                <a:highlight>
                  <a:srgbClr val="F5D48B"/>
                </a:highlight>
                <a:latin typeface="Karla" panose="020B0004030503030003" pitchFamily="34" charset="0"/>
                <a:ea typeface="Minion Pro"/>
                <a:cs typeface="Minion Pro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highlight>
                  <a:srgbClr val="F5D48B"/>
                </a:highlight>
                <a:latin typeface="Karla" panose="020B0004030503030003" pitchFamily="34" charset="0"/>
                <a:ea typeface="Minion Pro"/>
                <a:cs typeface="Minion Pro"/>
              </a:rPr>
              <a:t>your</a:t>
            </a:r>
            <a:r>
              <a:rPr lang="en-US" spc="-40" dirty="0">
                <a:solidFill>
                  <a:srgbClr val="254A5D"/>
                </a:solidFill>
                <a:effectLst/>
                <a:highlight>
                  <a:srgbClr val="F5D48B"/>
                </a:highlight>
                <a:latin typeface="Karla" panose="020B0004030503030003" pitchFamily="34" charset="0"/>
                <a:ea typeface="Minion Pro"/>
                <a:cs typeface="Minion Pro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generosity,</a:t>
            </a:r>
            <a:r>
              <a:rPr lang="en-US" spc="-4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we</a:t>
            </a:r>
            <a:r>
              <a:rPr lang="en-US" spc="-4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hope</a:t>
            </a:r>
            <a:r>
              <a:rPr lang="en-US" spc="-4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highlight>
                  <a:srgbClr val="F5D48B"/>
                </a:highlight>
                <a:latin typeface="Karla" panose="020B0004030503030003" pitchFamily="34" charset="0"/>
                <a:ea typeface="Minion Pro"/>
                <a:cs typeface="Minion Pro"/>
              </a:rPr>
              <a:t>you</a:t>
            </a:r>
            <a:r>
              <a:rPr lang="en-US" spc="-4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will</a:t>
            </a:r>
            <a:r>
              <a:rPr lang="en-US" spc="-4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sense</a:t>
            </a:r>
            <a:r>
              <a:rPr lang="en-US" spc="-4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the</a:t>
            </a:r>
            <a:r>
              <a:rPr lang="en-US" spc="-4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magnitude</a:t>
            </a:r>
            <a:r>
              <a:rPr lang="en-US" spc="-4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of </a:t>
            </a:r>
            <a:r>
              <a:rPr lang="en-US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what</a:t>
            </a:r>
            <a:r>
              <a:rPr lang="en-US" spc="-3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 </a:t>
            </a:r>
            <a:r>
              <a:rPr lang="en-US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it</a:t>
            </a:r>
            <a:r>
              <a:rPr lang="en-US" spc="-3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 </a:t>
            </a:r>
            <a:r>
              <a:rPr lang="en-US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means</a:t>
            </a:r>
            <a:r>
              <a:rPr lang="en-US" spc="-3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 </a:t>
            </a:r>
            <a:r>
              <a:rPr lang="en-US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to</a:t>
            </a:r>
            <a:r>
              <a:rPr lang="en-US" spc="-3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 </a:t>
            </a:r>
            <a:r>
              <a:rPr lang="en-US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pour</a:t>
            </a:r>
            <a:r>
              <a:rPr lang="en-US" spc="-3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 </a:t>
            </a:r>
            <a:r>
              <a:rPr lang="en-US" dirty="0">
                <a:solidFill>
                  <a:srgbClr val="254A5D"/>
                </a:solidFill>
                <a:effectLst/>
                <a:highlight>
                  <a:srgbClr val="F5D48B"/>
                </a:highlight>
                <a:latin typeface="Karla" panose="020B0004030503030003" pitchFamily="34" charset="0"/>
                <a:ea typeface="Minion Pro"/>
                <a:cs typeface="Minion Pro"/>
              </a:rPr>
              <a:t>your</a:t>
            </a:r>
            <a:r>
              <a:rPr lang="en-US" spc="-3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 </a:t>
            </a:r>
            <a:r>
              <a:rPr lang="en-US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gifts</a:t>
            </a:r>
            <a:r>
              <a:rPr lang="en-US" spc="-3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 </a:t>
            </a:r>
            <a:r>
              <a:rPr lang="en-US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into</a:t>
            </a:r>
            <a:r>
              <a:rPr lang="en-US" spc="-3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 </a:t>
            </a:r>
            <a:r>
              <a:rPr lang="en-US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lives</a:t>
            </a:r>
            <a:r>
              <a:rPr lang="en-US" spc="-3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 </a:t>
            </a:r>
            <a:r>
              <a:rPr lang="en-US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and</a:t>
            </a:r>
            <a:r>
              <a:rPr lang="en-US" spc="-3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 </a:t>
            </a:r>
            <a:r>
              <a:rPr lang="en-US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to</a:t>
            </a:r>
            <a:r>
              <a:rPr lang="en-US" spc="-3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 </a:t>
            </a:r>
            <a:r>
              <a:rPr lang="en-US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have</a:t>
            </a:r>
            <a:r>
              <a:rPr lang="en-US" spc="-3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 </a:t>
            </a:r>
            <a:r>
              <a:rPr lang="en-US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them</a:t>
            </a:r>
            <a:r>
              <a:rPr lang="en-US" spc="-3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 </a:t>
            </a:r>
            <a:r>
              <a:rPr lang="en-US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changed</a:t>
            </a:r>
            <a:r>
              <a:rPr lang="en-US" spc="-3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 </a:t>
            </a:r>
            <a:r>
              <a:rPr lang="en-US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by the ministries </a:t>
            </a:r>
            <a:r>
              <a:rPr lang="en-US" dirty="0">
                <a:solidFill>
                  <a:srgbClr val="254A5D"/>
                </a:solidFill>
                <a:effectLst/>
                <a:highlight>
                  <a:srgbClr val="F5D48B"/>
                </a:highlight>
                <a:latin typeface="Karla" panose="020B0004030503030003" pitchFamily="34" charset="0"/>
                <a:ea typeface="Minion Pro"/>
                <a:cs typeface="Minion Pro"/>
              </a:rPr>
              <a:t>you </a:t>
            </a:r>
            <a:r>
              <a:rPr lang="en-US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Minion Pro"/>
                <a:cs typeface="Minion Pro"/>
              </a:rPr>
              <a:t>support.</a:t>
            </a:r>
          </a:p>
          <a:p>
            <a:pPr marL="603250" marR="0">
              <a:spcBef>
                <a:spcPts val="490"/>
              </a:spcBef>
              <a:spcAft>
                <a:spcPts val="0"/>
              </a:spcAft>
            </a:pP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We</a:t>
            </a:r>
            <a:r>
              <a:rPr lang="en-US" spc="-5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are</a:t>
            </a:r>
            <a:r>
              <a:rPr lang="en-US" spc="-4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in</a:t>
            </a:r>
            <a:r>
              <a:rPr lang="en-US" spc="-4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awe</a:t>
            </a:r>
            <a:r>
              <a:rPr lang="en-US" spc="-4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of</a:t>
            </a:r>
            <a:r>
              <a:rPr lang="en-US" spc="-45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highlight>
                  <a:srgbClr val="F5D48B"/>
                </a:highlight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your</a:t>
            </a:r>
            <a:r>
              <a:rPr lang="en-US" spc="-40" dirty="0">
                <a:solidFill>
                  <a:srgbClr val="254A5D"/>
                </a:solidFill>
                <a:effectLst/>
                <a:highlight>
                  <a:srgbClr val="F5D48B"/>
                </a:highlight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pc="-10" dirty="0">
                <a:solidFill>
                  <a:srgbClr val="254A5D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kindness.</a:t>
            </a:r>
            <a:endParaRPr lang="en-US" dirty="0">
              <a:solidFill>
                <a:srgbClr val="254A5D"/>
              </a:solidFill>
              <a:effectLst/>
              <a:latin typeface="Karla" panose="020B0004030503030003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2D1389-B825-3D50-BD1C-CF748AB90463}"/>
              </a:ext>
            </a:extLst>
          </p:cNvPr>
          <p:cNvSpPr/>
          <p:nvPr/>
        </p:nvSpPr>
        <p:spPr>
          <a:xfrm>
            <a:off x="0" y="0"/>
            <a:ext cx="3017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9F8FBB8A-3F3D-EF43-4955-494EB2B78956}"/>
              </a:ext>
            </a:extLst>
          </p:cNvPr>
          <p:cNvSpPr/>
          <p:nvPr/>
        </p:nvSpPr>
        <p:spPr>
          <a:xfrm rot="5400000">
            <a:off x="1215390" y="2674620"/>
            <a:ext cx="3604260" cy="150876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CB84DF-DFE3-92C6-D6FD-E5A9D2E7033C}"/>
              </a:ext>
            </a:extLst>
          </p:cNvPr>
          <p:cNvSpPr txBox="1"/>
          <p:nvPr/>
        </p:nvSpPr>
        <p:spPr>
          <a:xfrm rot="16200000">
            <a:off x="-1920242" y="2921169"/>
            <a:ext cx="68580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3250" marR="0" algn="ctr">
              <a:spcBef>
                <a:spcPts val="960"/>
              </a:spcBef>
              <a:spcAft>
                <a:spcPts val="0"/>
              </a:spcAft>
            </a:pPr>
            <a:r>
              <a:rPr lang="en-US" sz="6000" b="1" spc="-20" dirty="0">
                <a:solidFill>
                  <a:srgbClr val="5D9595"/>
                </a:solidFill>
                <a:effectLst/>
                <a:latin typeface="Karla" panose="020B00040305030300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EXAMPLE</a:t>
            </a:r>
            <a:endParaRPr lang="en-US" sz="6000" dirty="0">
              <a:solidFill>
                <a:srgbClr val="5D9595"/>
              </a:solidFill>
              <a:effectLst/>
              <a:latin typeface="Karla" panose="020B0004030503030003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052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9472870-7549-7224-B61F-578AEB3B4B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E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523D"/>
              </a:solidFill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CAAAE1D4-D294-9751-2C82-3BB6AAD8D526}"/>
              </a:ext>
            </a:extLst>
          </p:cNvPr>
          <p:cNvSpPr txBox="1">
            <a:spLocks/>
          </p:cNvSpPr>
          <p:nvPr/>
        </p:nvSpPr>
        <p:spPr>
          <a:xfrm>
            <a:off x="447923" y="473132"/>
            <a:ext cx="10515600" cy="11374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00"/>
              </a:spcBef>
            </a:pPr>
            <a:r>
              <a:rPr lang="en-US" sz="3800" cap="all" spc="150" dirty="0">
                <a:solidFill>
                  <a:srgbClr val="254A5D"/>
                </a:solidFill>
                <a:latin typeface="Karla Medium" panose="020B0004030503030003" pitchFamily="34" charset="77"/>
              </a:rPr>
              <a:t>GRATITUDE REPORT – </a:t>
            </a:r>
          </a:p>
          <a:p>
            <a:pPr>
              <a:spcBef>
                <a:spcPts val="200"/>
              </a:spcBef>
            </a:pPr>
            <a:r>
              <a:rPr lang="en-US" sz="3800" cap="all" spc="150" dirty="0">
                <a:solidFill>
                  <a:srgbClr val="254A5D"/>
                </a:solidFill>
                <a:latin typeface="Karla Medium" panose="020B0004030503030003" pitchFamily="34" charset="77"/>
              </a:rPr>
              <a:t>THE PROBLEM</a:t>
            </a:r>
            <a:endParaRPr lang="en-US" sz="3800" cap="all" spc="150" dirty="0">
              <a:solidFill>
                <a:srgbClr val="254A5D"/>
              </a:solidFill>
              <a:latin typeface="Karla Medium" panose="020B0004030503030003" pitchFamily="34" charset="77"/>
              <a:cs typeface="Calibri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8468AA-8D36-BE49-EC1A-68C13AED24FC}"/>
              </a:ext>
            </a:extLst>
          </p:cNvPr>
          <p:cNvSpPr/>
          <p:nvPr/>
        </p:nvSpPr>
        <p:spPr>
          <a:xfrm>
            <a:off x="7162313" y="568960"/>
            <a:ext cx="4592320" cy="5953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A539DE3-7EF8-A326-DC06-1B29AF2DF26D}"/>
              </a:ext>
            </a:extLst>
          </p:cNvPr>
          <p:cNvSpPr txBox="1">
            <a:spLocks/>
          </p:cNvSpPr>
          <p:nvPr/>
        </p:nvSpPr>
        <p:spPr>
          <a:xfrm>
            <a:off x="723254" y="3177713"/>
            <a:ext cx="3473313" cy="820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en-US" sz="2000" spc="150" dirty="0">
                <a:solidFill>
                  <a:srgbClr val="254A5D"/>
                </a:solidFill>
                <a:latin typeface="Karla Medium" panose="020B0004030503030003" pitchFamily="34" charset="77"/>
              </a:rPr>
              <a:t>Articulate the problem that your organization is trying to solve.</a:t>
            </a:r>
            <a:endParaRPr lang="en-US" sz="2000" spc="150" dirty="0">
              <a:solidFill>
                <a:srgbClr val="254A5D"/>
              </a:solidFill>
              <a:latin typeface="Karla Medium" panose="020B0004030503030003" pitchFamily="34" charset="77"/>
              <a:cs typeface="Calibri Ligh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C64355-A18C-AD79-B934-9B5FD895C81C}"/>
              </a:ext>
            </a:extLst>
          </p:cNvPr>
          <p:cNvSpPr txBox="1"/>
          <p:nvPr/>
        </p:nvSpPr>
        <p:spPr>
          <a:xfrm>
            <a:off x="7232026" y="1416240"/>
            <a:ext cx="423672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anose="020B0004030503030003" pitchFamily="34" charset="0"/>
              </a:rPr>
              <a:t>I eloped at 17 to marry my high school sweetheart. We were on top of the world. But sometimes life doesn’t go as planned.</a:t>
            </a:r>
          </a:p>
          <a:p>
            <a:endParaRPr lang="en-US" sz="1200" dirty="0">
              <a:solidFill>
                <a:srgbClr val="254A5D"/>
              </a:solidFill>
              <a:highlight>
                <a:srgbClr val="FFFF00"/>
              </a:highlight>
              <a:latin typeface="Karla" panose="020B0004030503030003" pitchFamily="34" charset="0"/>
            </a:endParaRPr>
          </a:p>
          <a:p>
            <a: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  <a:t>In a few short years, we </a:t>
            </a:r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anose="020B0004030503030003" pitchFamily="34" charset="0"/>
              </a:rPr>
              <a:t>had seven children </a:t>
            </a:r>
            <a: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  <a:t>and a whole host of challenges.</a:t>
            </a:r>
          </a:p>
          <a:p>
            <a:endParaRPr lang="en-US" sz="1200" dirty="0">
              <a:solidFill>
                <a:srgbClr val="254A5D"/>
              </a:solidFill>
              <a:latin typeface="Karla" panose="020B0004030503030003" pitchFamily="34" charset="0"/>
            </a:endParaRPr>
          </a:p>
          <a:p>
            <a: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  <a:t>By the time I was 35, I was working long hours, </a:t>
            </a:r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anose="020B0004030503030003" pitchFamily="34" charset="0"/>
              </a:rPr>
              <a:t>drinking heavily, and getting involved with other women. </a:t>
            </a:r>
            <a: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  <a:t>My life was spinning out of control.</a:t>
            </a:r>
          </a:p>
          <a:p>
            <a:endParaRPr lang="en-US" sz="1200" dirty="0">
              <a:solidFill>
                <a:srgbClr val="254A5D"/>
              </a:solidFill>
              <a:latin typeface="Karla" panose="020B0004030503030003" pitchFamily="34" charset="0"/>
            </a:endParaRPr>
          </a:p>
          <a:p>
            <a: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  <a:t>My wife was at her wits’ end and asked me to move out. </a:t>
            </a:r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anose="020B0004030503030003" pitchFamily="34" charset="0"/>
              </a:rPr>
              <a:t>At 35 years old, I moved in with my mother.</a:t>
            </a:r>
          </a:p>
          <a:p>
            <a:endParaRPr lang="en-US" sz="1200" dirty="0">
              <a:solidFill>
                <a:srgbClr val="254A5D"/>
              </a:solidFill>
              <a:latin typeface="Karla" panose="020B0004030503030003" pitchFamily="34" charset="0"/>
            </a:endParaRPr>
          </a:p>
          <a:p>
            <a: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  <a:t>My mother thought the best way for me to get my life back on track was to spend some time on retreat at Holy Family. So she gave me $65 (which was a large sum for her back then) and sent me away for the weekend.</a:t>
            </a:r>
          </a:p>
          <a:p>
            <a:endParaRPr lang="en-US" sz="1200" dirty="0">
              <a:solidFill>
                <a:srgbClr val="254A5D"/>
              </a:solidFill>
              <a:latin typeface="Karla" panose="020B0004030503030003" pitchFamily="34" charset="0"/>
            </a:endParaRPr>
          </a:p>
          <a:p>
            <a: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  <a:t>That was back in 1975.</a:t>
            </a:r>
          </a:p>
          <a:p>
            <a:pPr marL="457200" lvl="1" indent="0">
              <a:buNone/>
            </a:pPr>
            <a:b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</a:br>
            <a:endParaRPr lang="en-US" sz="1200" dirty="0">
              <a:solidFill>
                <a:srgbClr val="254A5D"/>
              </a:solidFill>
              <a:latin typeface="Karla" panose="020B0004030503030003" pitchFamily="34" charset="0"/>
            </a:endParaRPr>
          </a:p>
          <a:p>
            <a:pPr marL="457200" lvl="1" indent="0">
              <a:buNone/>
            </a:pPr>
            <a: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  <a:t> </a:t>
            </a:r>
          </a:p>
        </p:txBody>
      </p: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0EA5E20B-01D1-C480-0321-722B50B3E80C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196567" y="1610589"/>
            <a:ext cx="3035459" cy="1977613"/>
          </a:xfrm>
          <a:prstGeom prst="curvedConnector3">
            <a:avLst/>
          </a:prstGeom>
          <a:ln w="28575">
            <a:solidFill>
              <a:srgbClr val="254A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EBB7E4F4-F12E-0D24-9C92-808A8E4E751D}"/>
              </a:ext>
            </a:extLst>
          </p:cNvPr>
          <p:cNvCxnSpPr>
            <a:cxnSpLocks/>
          </p:cNvCxnSpPr>
          <p:nvPr/>
        </p:nvCxnSpPr>
        <p:spPr>
          <a:xfrm flipV="1">
            <a:off x="4196567" y="2379920"/>
            <a:ext cx="3035459" cy="1208282"/>
          </a:xfrm>
          <a:prstGeom prst="curvedConnector3">
            <a:avLst>
              <a:gd name="adj1" fmla="val 50000"/>
            </a:avLst>
          </a:prstGeom>
          <a:ln w="28575">
            <a:solidFill>
              <a:srgbClr val="254A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Curved 30">
            <a:extLst>
              <a:ext uri="{FF2B5EF4-FFF2-40B4-BE49-F238E27FC236}">
                <a16:creationId xmlns:a16="http://schemas.microsoft.com/office/drawing/2014/main" id="{7B718F53-BE53-7035-2121-94E73749D325}"/>
              </a:ext>
            </a:extLst>
          </p:cNvPr>
          <p:cNvCxnSpPr>
            <a:cxnSpLocks/>
          </p:cNvCxnSpPr>
          <p:nvPr/>
        </p:nvCxnSpPr>
        <p:spPr>
          <a:xfrm flipV="1">
            <a:off x="4231424" y="2805824"/>
            <a:ext cx="3024170" cy="782378"/>
          </a:xfrm>
          <a:prstGeom prst="curvedConnector3">
            <a:avLst>
              <a:gd name="adj1" fmla="val 50000"/>
            </a:avLst>
          </a:prstGeom>
          <a:ln w="28575">
            <a:solidFill>
              <a:srgbClr val="254A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9A9D98C4-6A27-8714-4BDF-92AD584D55F6}"/>
              </a:ext>
            </a:extLst>
          </p:cNvPr>
          <p:cNvCxnSpPr>
            <a:cxnSpLocks/>
          </p:cNvCxnSpPr>
          <p:nvPr/>
        </p:nvCxnSpPr>
        <p:spPr>
          <a:xfrm flipV="1">
            <a:off x="4196567" y="3545840"/>
            <a:ext cx="3000602" cy="42362"/>
          </a:xfrm>
          <a:prstGeom prst="curvedConnector3">
            <a:avLst>
              <a:gd name="adj1" fmla="val 54515"/>
            </a:avLst>
          </a:prstGeom>
          <a:ln w="28575">
            <a:solidFill>
              <a:srgbClr val="254A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88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9472870-7549-7224-B61F-578AEB3B4B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E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523D"/>
              </a:solidFill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CAAAE1D4-D294-9751-2C82-3BB6AAD8D526}"/>
              </a:ext>
            </a:extLst>
          </p:cNvPr>
          <p:cNvSpPr txBox="1">
            <a:spLocks/>
          </p:cNvSpPr>
          <p:nvPr/>
        </p:nvSpPr>
        <p:spPr>
          <a:xfrm>
            <a:off x="447923" y="473132"/>
            <a:ext cx="10515600" cy="1106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00"/>
              </a:spcBef>
            </a:pPr>
            <a:r>
              <a:rPr lang="en-US" sz="3800" cap="all" spc="150" dirty="0">
                <a:solidFill>
                  <a:srgbClr val="254A5D"/>
                </a:solidFill>
                <a:latin typeface="Karla Medium" panose="020B0004030503030003" pitchFamily="34" charset="77"/>
              </a:rPr>
              <a:t>GRATITUDE REPORT – </a:t>
            </a:r>
            <a:br>
              <a:rPr lang="en-US" sz="3800" cap="all" spc="150" dirty="0">
                <a:solidFill>
                  <a:srgbClr val="254A5D"/>
                </a:solidFill>
                <a:latin typeface="Karla Medium" panose="020B0004030503030003" pitchFamily="34" charset="77"/>
              </a:rPr>
            </a:br>
            <a:r>
              <a:rPr lang="en-US" sz="3800" cap="all" spc="150" dirty="0">
                <a:solidFill>
                  <a:srgbClr val="254A5D"/>
                </a:solidFill>
                <a:latin typeface="Karla Medium" panose="020B0004030503030003" pitchFamily="34" charset="77"/>
              </a:rPr>
              <a:t>DONOR VALUES</a:t>
            </a:r>
            <a:endParaRPr lang="en-US" sz="3800" cap="all" spc="150" dirty="0">
              <a:solidFill>
                <a:srgbClr val="254A5D"/>
              </a:solidFill>
              <a:latin typeface="Karla Medium" panose="020B0004030503030003" pitchFamily="34" charset="77"/>
              <a:cs typeface="Calibri Ligh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5F99EC-0669-AE66-B0FD-B7338D5B7F91}"/>
              </a:ext>
            </a:extLst>
          </p:cNvPr>
          <p:cNvSpPr/>
          <p:nvPr/>
        </p:nvSpPr>
        <p:spPr>
          <a:xfrm>
            <a:off x="7162313" y="568960"/>
            <a:ext cx="4592320" cy="5953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2C590A-1D03-E0B5-4EA1-C1DF44F798DE}"/>
              </a:ext>
            </a:extLst>
          </p:cNvPr>
          <p:cNvSpPr txBox="1"/>
          <p:nvPr/>
        </p:nvSpPr>
        <p:spPr>
          <a:xfrm>
            <a:off x="7232026" y="1416240"/>
            <a:ext cx="423672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  <a:t>On retreat, I encountered a young Passionist priest, Fr. Vince, who preached </a:t>
            </a:r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anose="020B0004030503030003" pitchFamily="34" charset="0"/>
              </a:rPr>
              <a:t>a message of forgiveness </a:t>
            </a:r>
            <a: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  <a:t>and God’s invitation to </a:t>
            </a:r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anose="020B0004030503030003" pitchFamily="34" charset="0"/>
              </a:rPr>
              <a:t>wholeness.</a:t>
            </a:r>
            <a:b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anose="020B0004030503030003" pitchFamily="34" charset="0"/>
              </a:rPr>
            </a:br>
            <a:endParaRPr lang="en-US" sz="1200" dirty="0">
              <a:solidFill>
                <a:srgbClr val="254A5D"/>
              </a:solidFill>
              <a:highlight>
                <a:srgbClr val="F5D48B"/>
              </a:highlight>
              <a:latin typeface="Karla" panose="020B0004030503030003" pitchFamily="34" charset="0"/>
            </a:endParaRPr>
          </a:p>
          <a:p>
            <a: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  <a:t>Fr. Vince encouraged me to identify one big thing that I was terribly sorry for. I spent a lot of time with that question. I wept a lot.</a:t>
            </a:r>
          </a:p>
          <a:p>
            <a:endParaRPr lang="en-US" sz="1200" dirty="0">
              <a:solidFill>
                <a:srgbClr val="254A5D"/>
              </a:solidFill>
              <a:latin typeface="Karla" panose="020B0004030503030003" pitchFamily="34" charset="0"/>
            </a:endParaRPr>
          </a:p>
          <a:p>
            <a: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  <a:t>Then, it was like a bolt of lightning seared my consciousness. The word ‘selfish’ came to mind, along with a whole lot of regret.</a:t>
            </a:r>
          </a:p>
          <a:p>
            <a:endParaRPr lang="en-US" sz="1200" dirty="0">
              <a:solidFill>
                <a:srgbClr val="254A5D"/>
              </a:solidFill>
              <a:latin typeface="Karla" panose="020B0004030503030003" pitchFamily="34" charset="0"/>
            </a:endParaRPr>
          </a:p>
          <a:p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anose="020B0004030503030003" pitchFamily="34" charset="0"/>
              </a:rPr>
              <a:t>This was the first big step on my spiritual journey and my life of recovery.</a:t>
            </a:r>
            <a:b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anose="020B0004030503030003" pitchFamily="34" charset="0"/>
              </a:rPr>
            </a:br>
            <a:endParaRPr lang="en-US" sz="1200" dirty="0">
              <a:solidFill>
                <a:srgbClr val="254A5D"/>
              </a:solidFill>
              <a:highlight>
                <a:srgbClr val="F5D48B"/>
              </a:highlight>
              <a:latin typeface="Karla" panose="020B0004030503030003" pitchFamily="34" charset="0"/>
            </a:endParaRPr>
          </a:p>
          <a:p>
            <a: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  <a:t>On retreat in 1984, Holy Family even helped me hear God’s call to </a:t>
            </a:r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anose="020B0004030503030003" pitchFamily="34" charset="0"/>
              </a:rPr>
              <a:t>change my career </a:t>
            </a:r>
            <a: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  <a:t>and become a counselor</a:t>
            </a:r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anose="020B0004030503030003" pitchFamily="34" charset="0"/>
              </a:rPr>
              <a:t>. I still counsel adopted children to this day.</a:t>
            </a:r>
          </a:p>
          <a:p>
            <a:pPr marL="457200" lvl="1" indent="0">
              <a:buNone/>
            </a:pPr>
            <a:b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</a:br>
            <a:endParaRPr lang="en-US" sz="1200" dirty="0">
              <a:solidFill>
                <a:srgbClr val="254A5D"/>
              </a:solidFill>
              <a:latin typeface="Karla" panose="020B0004030503030003" pitchFamily="34" charset="0"/>
            </a:endParaRPr>
          </a:p>
          <a:p>
            <a:pPr marL="457200" lvl="1" indent="0">
              <a:buNone/>
            </a:pPr>
            <a: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  <a:t>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4DC72FC-65B8-57B2-3F07-EC1559D16D12}"/>
              </a:ext>
            </a:extLst>
          </p:cNvPr>
          <p:cNvSpPr txBox="1">
            <a:spLocks/>
          </p:cNvSpPr>
          <p:nvPr/>
        </p:nvSpPr>
        <p:spPr>
          <a:xfrm>
            <a:off x="723254" y="3177713"/>
            <a:ext cx="3473313" cy="820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en-US" sz="2000" spc="150" dirty="0">
                <a:solidFill>
                  <a:srgbClr val="254A5D"/>
                </a:solidFill>
                <a:latin typeface="Karla Medium" panose="020B0004030503030003" pitchFamily="34" charset="77"/>
              </a:rPr>
              <a:t>Center on donor values.</a:t>
            </a:r>
            <a:endParaRPr lang="en-US" sz="2000" spc="150" dirty="0">
              <a:solidFill>
                <a:srgbClr val="254A5D"/>
              </a:solidFill>
              <a:latin typeface="Karla Medium" panose="020B0004030503030003" pitchFamily="34" charset="77"/>
              <a:cs typeface="Calibri Light"/>
            </a:endParaRPr>
          </a:p>
        </p:txBody>
      </p: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D47E9089-5A15-8D5E-939B-A60F227F6124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4196567" y="1794933"/>
            <a:ext cx="3059027" cy="1793269"/>
          </a:xfrm>
          <a:prstGeom prst="curvedConnector3">
            <a:avLst/>
          </a:prstGeom>
          <a:ln w="28575">
            <a:solidFill>
              <a:srgbClr val="254A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72520517-FBD4-2986-8681-3F95686F38D7}"/>
              </a:ext>
            </a:extLst>
          </p:cNvPr>
          <p:cNvCxnSpPr>
            <a:cxnSpLocks/>
          </p:cNvCxnSpPr>
          <p:nvPr/>
        </p:nvCxnSpPr>
        <p:spPr>
          <a:xfrm>
            <a:off x="4231424" y="3588202"/>
            <a:ext cx="2930889" cy="215515"/>
          </a:xfrm>
          <a:prstGeom prst="curvedConnector3">
            <a:avLst>
              <a:gd name="adj1" fmla="val 50000"/>
            </a:avLst>
          </a:prstGeom>
          <a:ln w="28575">
            <a:solidFill>
              <a:srgbClr val="254A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11D0CBCA-6A71-9C72-80A1-B134621B8DA1}"/>
              </a:ext>
            </a:extLst>
          </p:cNvPr>
          <p:cNvCxnSpPr>
            <a:cxnSpLocks/>
          </p:cNvCxnSpPr>
          <p:nvPr/>
        </p:nvCxnSpPr>
        <p:spPr>
          <a:xfrm>
            <a:off x="4196567" y="3588202"/>
            <a:ext cx="3011891" cy="979449"/>
          </a:xfrm>
          <a:prstGeom prst="curvedConnector3">
            <a:avLst>
              <a:gd name="adj1" fmla="val 50000"/>
            </a:avLst>
          </a:prstGeom>
          <a:ln w="28575">
            <a:solidFill>
              <a:srgbClr val="254A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400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9472870-7549-7224-B61F-578AEB3B4B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E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523D"/>
              </a:solidFill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CAAAE1D4-D294-9751-2C82-3BB6AAD8D526}"/>
              </a:ext>
            </a:extLst>
          </p:cNvPr>
          <p:cNvSpPr txBox="1">
            <a:spLocks/>
          </p:cNvSpPr>
          <p:nvPr/>
        </p:nvSpPr>
        <p:spPr>
          <a:xfrm>
            <a:off x="447923" y="473132"/>
            <a:ext cx="10515600" cy="1168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00"/>
              </a:spcBef>
            </a:pPr>
            <a:r>
              <a:rPr lang="en-US" sz="3800" cap="all" spc="150" dirty="0">
                <a:solidFill>
                  <a:srgbClr val="254A5D"/>
                </a:solidFill>
                <a:latin typeface="Karla Medium" panose="020B0004030503030003" pitchFamily="34" charset="77"/>
              </a:rPr>
              <a:t>GRATITUDE REPORT – </a:t>
            </a:r>
            <a:br>
              <a:rPr lang="en-US" sz="3800" cap="all" spc="150" dirty="0">
                <a:solidFill>
                  <a:srgbClr val="254A5D"/>
                </a:solidFill>
                <a:latin typeface="Karla Medium" panose="020B0004030503030003" pitchFamily="34" charset="77"/>
              </a:rPr>
            </a:br>
            <a:r>
              <a:rPr lang="en-US" sz="3800" cap="all" spc="150" dirty="0">
                <a:solidFill>
                  <a:srgbClr val="254A5D"/>
                </a:solidFill>
                <a:latin typeface="Karla Medium" panose="020B0004030503030003" pitchFamily="34" charset="77"/>
              </a:rPr>
              <a:t>PROBLEM SOLVED</a:t>
            </a:r>
            <a:endParaRPr lang="en-US" sz="3800" cap="all" spc="150" dirty="0">
              <a:solidFill>
                <a:srgbClr val="254A5D"/>
              </a:solidFill>
              <a:latin typeface="Karla Medium" panose="020B0004030503030003" pitchFamily="34" charset="77"/>
              <a:cs typeface="Calibri Ligh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1B98BF-2C83-16D7-7C17-5ACF180866E4}"/>
              </a:ext>
            </a:extLst>
          </p:cNvPr>
          <p:cNvSpPr/>
          <p:nvPr/>
        </p:nvSpPr>
        <p:spPr>
          <a:xfrm>
            <a:off x="7162313" y="568960"/>
            <a:ext cx="4592320" cy="5953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508095-1447-1F23-086D-9AA4AB99549F}"/>
              </a:ext>
            </a:extLst>
          </p:cNvPr>
          <p:cNvSpPr txBox="1"/>
          <p:nvPr/>
        </p:nvSpPr>
        <p:spPr>
          <a:xfrm>
            <a:off x="7232026" y="1416240"/>
            <a:ext cx="423672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  <a:t>I went back to work, </a:t>
            </a:r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anose="020B0004030503030003" pitchFamily="34" charset="0"/>
              </a:rPr>
              <a:t>but I was a different man — something had shifted inside me. </a:t>
            </a:r>
            <a: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  <a:t>I felt God’s presence and looked for ways to align my life with God’s intention for me.</a:t>
            </a:r>
          </a:p>
          <a:p>
            <a:endParaRPr lang="en-US" sz="1200" dirty="0">
              <a:solidFill>
                <a:srgbClr val="254A5D"/>
              </a:solidFill>
              <a:latin typeface="Karla" panose="020B0004030503030003" pitchFamily="34" charset="0"/>
            </a:endParaRPr>
          </a:p>
          <a:p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anose="020B0004030503030003" pitchFamily="34" charset="0"/>
              </a:rPr>
              <a:t>I sought counseling </a:t>
            </a:r>
            <a: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  <a:t>and was eventually invited to return home for a “trial run.” </a:t>
            </a:r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anose="020B0004030503030003" pitchFamily="34" charset="0"/>
              </a:rPr>
              <a:t>My wife and I began having honest conversations </a:t>
            </a:r>
            <a: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  <a:t>for the first time ever, really. </a:t>
            </a:r>
          </a:p>
          <a:p>
            <a:endParaRPr lang="en-US" sz="1200" dirty="0">
              <a:solidFill>
                <a:srgbClr val="254A5D"/>
              </a:solidFill>
              <a:latin typeface="Karla" panose="020B0004030503030003" pitchFamily="34" charset="0"/>
            </a:endParaRPr>
          </a:p>
          <a:p>
            <a: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  <a:t>And although our marriage had strong wounds, </a:t>
            </a:r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anose="020B0004030503030003" pitchFamily="34" charset="0"/>
              </a:rPr>
              <a:t>we worked hard to find opportunities to heal.</a:t>
            </a:r>
            <a:b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anose="020B0004030503030003" pitchFamily="34" charset="0"/>
              </a:rPr>
            </a:br>
            <a:endParaRPr lang="en-US" sz="1200" dirty="0">
              <a:solidFill>
                <a:srgbClr val="254A5D"/>
              </a:solidFill>
              <a:highlight>
                <a:srgbClr val="F5D48B"/>
              </a:highlight>
              <a:latin typeface="Karla" panose="020B0004030503030003" pitchFamily="34" charset="0"/>
            </a:endParaRPr>
          </a:p>
          <a:p>
            <a:r>
              <a:rPr lang="en-US" sz="1200" b="1" dirty="0">
                <a:solidFill>
                  <a:srgbClr val="254A5D"/>
                </a:solidFill>
                <a:highlight>
                  <a:srgbClr val="F5D48B"/>
                </a:highlight>
                <a:latin typeface="Karla" panose="020B0004030503030003" pitchFamily="34" charset="0"/>
              </a:rPr>
              <a:t>Holy Family saved my marriage and gave me my family back. </a:t>
            </a:r>
            <a: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  <a:t>It’s extraordinary what can happen when the door is open, and God’s work can begin.</a:t>
            </a:r>
          </a:p>
          <a:p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anose="020B0004030503030003" pitchFamily="34" charset="0"/>
              </a:rPr>
              <a:t>And that’s just what happens to me when I’m at Holy Family </a:t>
            </a:r>
            <a: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  <a:t>— I get the message I need to from God.</a:t>
            </a:r>
          </a:p>
          <a:p>
            <a:pPr marL="457200" lvl="1" indent="0">
              <a:buNone/>
            </a:pPr>
            <a:b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</a:br>
            <a:endParaRPr lang="en-US" sz="1200" dirty="0">
              <a:solidFill>
                <a:srgbClr val="254A5D"/>
              </a:solidFill>
              <a:latin typeface="Karla" panose="020B0004030503030003" pitchFamily="34" charset="0"/>
            </a:endParaRPr>
          </a:p>
          <a:p>
            <a:pPr marL="457200" lvl="1" indent="0">
              <a:buNone/>
            </a:pPr>
            <a: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  <a:t>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A523F08-E6EF-2C5E-9387-BE1D6F2B89E6}"/>
              </a:ext>
            </a:extLst>
          </p:cNvPr>
          <p:cNvSpPr txBox="1">
            <a:spLocks/>
          </p:cNvSpPr>
          <p:nvPr/>
        </p:nvSpPr>
        <p:spPr>
          <a:xfrm>
            <a:off x="723254" y="3177713"/>
            <a:ext cx="3473313" cy="820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en-US" sz="2000" spc="150" dirty="0">
                <a:solidFill>
                  <a:srgbClr val="254A5D"/>
                </a:solidFill>
                <a:latin typeface="Karla Medium" panose="020B0004030503030003" pitchFamily="34" charset="77"/>
              </a:rPr>
              <a:t>Demonstrate how your organization helped solve the problem… in the beneficiary’s own words.</a:t>
            </a:r>
            <a:endParaRPr lang="en-US" sz="2000" spc="150" dirty="0">
              <a:solidFill>
                <a:srgbClr val="254A5D"/>
              </a:solidFill>
              <a:latin typeface="Karla Medium" panose="020B0004030503030003" pitchFamily="34" charset="77"/>
              <a:cs typeface="Calibri Light"/>
            </a:endParaRPr>
          </a:p>
        </p:txBody>
      </p: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B4F2AFC6-7E38-002C-65A7-2C0DCA6A6FCC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4196567" y="1610589"/>
            <a:ext cx="3035459" cy="1977613"/>
          </a:xfrm>
          <a:prstGeom prst="curvedConnector3">
            <a:avLst/>
          </a:prstGeom>
          <a:ln w="28575">
            <a:solidFill>
              <a:srgbClr val="254A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F45EA8DB-37C5-7588-4A24-28B58158C4D1}"/>
              </a:ext>
            </a:extLst>
          </p:cNvPr>
          <p:cNvCxnSpPr>
            <a:cxnSpLocks/>
          </p:cNvCxnSpPr>
          <p:nvPr/>
        </p:nvCxnSpPr>
        <p:spPr>
          <a:xfrm flipV="1">
            <a:off x="4196567" y="2379920"/>
            <a:ext cx="3035459" cy="1208282"/>
          </a:xfrm>
          <a:prstGeom prst="curvedConnector3">
            <a:avLst>
              <a:gd name="adj1" fmla="val 50000"/>
            </a:avLst>
          </a:prstGeom>
          <a:ln w="28575">
            <a:solidFill>
              <a:srgbClr val="254A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C29FEA11-981D-A5D1-898E-FBF7AAE51542}"/>
              </a:ext>
            </a:extLst>
          </p:cNvPr>
          <p:cNvCxnSpPr>
            <a:cxnSpLocks/>
          </p:cNvCxnSpPr>
          <p:nvPr/>
        </p:nvCxnSpPr>
        <p:spPr>
          <a:xfrm flipV="1">
            <a:off x="4231424" y="2805824"/>
            <a:ext cx="3024170" cy="782378"/>
          </a:xfrm>
          <a:prstGeom prst="curvedConnector3">
            <a:avLst>
              <a:gd name="adj1" fmla="val 50000"/>
            </a:avLst>
          </a:prstGeom>
          <a:ln w="28575">
            <a:solidFill>
              <a:srgbClr val="254A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8E2AB5A3-0A69-BA09-780A-E080E712D5F0}"/>
              </a:ext>
            </a:extLst>
          </p:cNvPr>
          <p:cNvCxnSpPr>
            <a:cxnSpLocks/>
          </p:cNvCxnSpPr>
          <p:nvPr/>
        </p:nvCxnSpPr>
        <p:spPr>
          <a:xfrm flipV="1">
            <a:off x="4196567" y="3309066"/>
            <a:ext cx="3011891" cy="300317"/>
          </a:xfrm>
          <a:prstGeom prst="curvedConnector3">
            <a:avLst>
              <a:gd name="adj1" fmla="val 50000"/>
            </a:avLst>
          </a:prstGeom>
          <a:ln w="28575">
            <a:solidFill>
              <a:srgbClr val="254A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95257EDE-BE30-1D83-D303-3E6F26710E69}"/>
              </a:ext>
            </a:extLst>
          </p:cNvPr>
          <p:cNvCxnSpPr>
            <a:cxnSpLocks/>
          </p:cNvCxnSpPr>
          <p:nvPr/>
        </p:nvCxnSpPr>
        <p:spPr>
          <a:xfrm>
            <a:off x="4231424" y="3605683"/>
            <a:ext cx="2994462" cy="819561"/>
          </a:xfrm>
          <a:prstGeom prst="curvedConnector3">
            <a:avLst>
              <a:gd name="adj1" fmla="val 50000"/>
            </a:avLst>
          </a:prstGeom>
          <a:ln w="28575">
            <a:solidFill>
              <a:srgbClr val="254A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136D492A-2C9C-81BF-F3AA-8689B6E00152}"/>
              </a:ext>
            </a:extLst>
          </p:cNvPr>
          <p:cNvCxnSpPr>
            <a:cxnSpLocks/>
          </p:cNvCxnSpPr>
          <p:nvPr/>
        </p:nvCxnSpPr>
        <p:spPr>
          <a:xfrm>
            <a:off x="4213995" y="3605683"/>
            <a:ext cx="3035459" cy="272343"/>
          </a:xfrm>
          <a:prstGeom prst="curvedConnector3">
            <a:avLst>
              <a:gd name="adj1" fmla="val 50000"/>
            </a:avLst>
          </a:prstGeom>
          <a:ln w="28575">
            <a:solidFill>
              <a:srgbClr val="254A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052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9472870-7549-7224-B61F-578AEB3B4B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E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523D"/>
              </a:solidFill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CAAAE1D4-D294-9751-2C82-3BB6AAD8D526}"/>
              </a:ext>
            </a:extLst>
          </p:cNvPr>
          <p:cNvSpPr txBox="1">
            <a:spLocks/>
          </p:cNvSpPr>
          <p:nvPr/>
        </p:nvSpPr>
        <p:spPr>
          <a:xfrm>
            <a:off x="447923" y="473132"/>
            <a:ext cx="10515600" cy="1158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00"/>
              </a:spcBef>
            </a:pPr>
            <a:r>
              <a:rPr lang="en-US" sz="3800" cap="all" spc="150" dirty="0">
                <a:solidFill>
                  <a:srgbClr val="254A5D"/>
                </a:solidFill>
                <a:latin typeface="Karla Medium" panose="020B0004030503030003" pitchFamily="34" charset="77"/>
              </a:rPr>
              <a:t>GRATITUDE REPORT – </a:t>
            </a:r>
            <a:br>
              <a:rPr lang="en-US" sz="3800" cap="all" spc="150" dirty="0">
                <a:solidFill>
                  <a:srgbClr val="254A5D"/>
                </a:solidFill>
                <a:latin typeface="Karla Medium" panose="020B0004030503030003" pitchFamily="34" charset="77"/>
              </a:rPr>
            </a:br>
            <a:r>
              <a:rPr lang="en-US" sz="3800" cap="all" spc="150" dirty="0">
                <a:solidFill>
                  <a:srgbClr val="254A5D"/>
                </a:solidFill>
                <a:latin typeface="Karla Medium" panose="020B0004030503030003" pitchFamily="34" charset="77"/>
              </a:rPr>
              <a:t>DONOR REWARD</a:t>
            </a:r>
            <a:endParaRPr lang="en-US" sz="3800" cap="all" spc="150" dirty="0">
              <a:solidFill>
                <a:srgbClr val="254A5D"/>
              </a:solidFill>
              <a:latin typeface="Karla Medium" panose="020B0004030503030003" pitchFamily="34" charset="77"/>
              <a:cs typeface="Calibri Ligh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2B46CE-4483-2817-6412-F88714BE4A1E}"/>
              </a:ext>
            </a:extLst>
          </p:cNvPr>
          <p:cNvSpPr/>
          <p:nvPr/>
        </p:nvSpPr>
        <p:spPr>
          <a:xfrm>
            <a:off x="7162313" y="568960"/>
            <a:ext cx="4592320" cy="5953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FE09E7-FA64-AB02-EF74-2599AF89B8F5}"/>
              </a:ext>
            </a:extLst>
          </p:cNvPr>
          <p:cNvSpPr txBox="1"/>
          <p:nvPr/>
        </p:nvSpPr>
        <p:spPr>
          <a:xfrm>
            <a:off x="7232026" y="705743"/>
            <a:ext cx="4236720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anose="020B0004030503030003" pitchFamily="34" charset="0"/>
              </a:rPr>
              <a:t>My life is completely different </a:t>
            </a:r>
            <a: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  <a:t>because of Holy Family. </a:t>
            </a:r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anose="020B0004030503030003" pitchFamily="34" charset="0"/>
              </a:rPr>
              <a:t>Today, I support others in addiction, counsel children, and share my story of redemption </a:t>
            </a:r>
            <a: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  <a:t>openly with others.</a:t>
            </a:r>
          </a:p>
          <a:p>
            <a:endParaRPr lang="en-US" sz="1200" dirty="0">
              <a:solidFill>
                <a:srgbClr val="254A5D"/>
              </a:solidFill>
              <a:latin typeface="Karla" panose="020B0004030503030003" pitchFamily="34" charset="0"/>
            </a:endParaRPr>
          </a:p>
          <a:p>
            <a: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  <a:t>I’ve been attending retreats at Holy Family every year for forty-seven years, and </a:t>
            </a:r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anose="020B0004030503030003" pitchFamily="34" charset="0"/>
              </a:rPr>
              <a:t>I invite friends to </a:t>
            </a:r>
            <a: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  <a:t>“Come Away and Rest Awhile” with me.</a:t>
            </a:r>
          </a:p>
          <a:p>
            <a:endParaRPr lang="en-US" sz="1200" dirty="0">
              <a:solidFill>
                <a:srgbClr val="254A5D"/>
              </a:solidFill>
              <a:latin typeface="Karla" panose="020B0004030503030003" pitchFamily="34" charset="0"/>
            </a:endParaRPr>
          </a:p>
          <a:p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anose="020B0004030503030003" pitchFamily="34" charset="0"/>
              </a:rPr>
              <a:t>If they can’t pay, I will pay for them, just like my mom did for me.</a:t>
            </a:r>
          </a:p>
          <a:p>
            <a:endParaRPr lang="en-US" sz="1200" dirty="0">
              <a:solidFill>
                <a:srgbClr val="254A5D"/>
              </a:solidFill>
              <a:latin typeface="Karla" panose="020B0004030503030003" pitchFamily="34" charset="0"/>
            </a:endParaRPr>
          </a:p>
          <a:p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anose="020B0004030503030003" pitchFamily="34" charset="0"/>
              </a:rPr>
              <a:t>I enjoy an extraordinary spiritual life. </a:t>
            </a:r>
            <a: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  <a:t>I participate in prayer in all forms. I pray with my family at home and with those struggling with addiction.</a:t>
            </a:r>
          </a:p>
          <a:p>
            <a:endParaRPr lang="en-US" sz="1200" dirty="0">
              <a:solidFill>
                <a:srgbClr val="254A5D"/>
              </a:solidFill>
              <a:latin typeface="Karla" panose="020B0004030503030003" pitchFamily="34" charset="0"/>
            </a:endParaRPr>
          </a:p>
          <a:p>
            <a:r>
              <a:rPr lang="en-US" sz="1200" b="1" dirty="0">
                <a:solidFill>
                  <a:srgbClr val="254A5D"/>
                </a:solidFill>
                <a:latin typeface="Karla" panose="020B0004030503030003" pitchFamily="34" charset="0"/>
              </a:rPr>
              <a:t>My story is not unique. </a:t>
            </a:r>
          </a:p>
          <a:p>
            <a:endParaRPr lang="en-US" sz="1200" dirty="0">
              <a:solidFill>
                <a:srgbClr val="254A5D"/>
              </a:solidFill>
              <a:latin typeface="Karla" panose="020B0004030503030003" pitchFamily="34" charset="0"/>
            </a:endParaRPr>
          </a:p>
          <a:p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anose="020B0004030503030003" pitchFamily="34" charset="0"/>
              </a:rPr>
              <a:t>I am sure there are others whose lives are engulfed in self- destructive behaviors even as I share my story with you.</a:t>
            </a:r>
          </a:p>
          <a:p>
            <a: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  <a:t>I am so grateful that Holy Family continues to invite everyone who wishes to spend time with God and to get to know the person they were born to be.</a:t>
            </a:r>
            <a:b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</a:br>
            <a:endParaRPr lang="en-US" sz="1200" dirty="0">
              <a:solidFill>
                <a:srgbClr val="254A5D"/>
              </a:solidFill>
              <a:latin typeface="Karla" panose="020B0004030503030003" pitchFamily="34" charset="0"/>
            </a:endParaRPr>
          </a:p>
          <a:p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anose="020B0004030503030003" pitchFamily="34" charset="0"/>
              </a:rPr>
              <a:t>Holy Family truly transforms lives, </a:t>
            </a:r>
            <a: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  <a:t>mends broken hearts, and restores relationships. </a:t>
            </a:r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anose="020B0004030503030003" pitchFamily="34" charset="0"/>
              </a:rPr>
              <a:t>I am living proof of that.</a:t>
            </a:r>
            <a:b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anose="020B0004030503030003" pitchFamily="34" charset="0"/>
              </a:rPr>
            </a:br>
            <a:endParaRPr lang="en-US" sz="1200" dirty="0">
              <a:solidFill>
                <a:srgbClr val="254A5D"/>
              </a:solidFill>
              <a:highlight>
                <a:srgbClr val="F5D48B"/>
              </a:highlight>
              <a:latin typeface="Karla" panose="020B0004030503030003" pitchFamily="34" charset="0"/>
            </a:endParaRPr>
          </a:p>
          <a:p>
            <a:r>
              <a:rPr lang="en-US" sz="1200" dirty="0">
                <a:solidFill>
                  <a:srgbClr val="254A5D"/>
                </a:solidFill>
                <a:highlight>
                  <a:srgbClr val="F5D48B"/>
                </a:highlight>
                <a:latin typeface="Karla" panose="020B0004030503030003" pitchFamily="34" charset="0"/>
              </a:rPr>
              <a:t>~ Jim</a:t>
            </a:r>
          </a:p>
          <a:p>
            <a:pPr marL="457200" lvl="1" indent="0">
              <a:buNone/>
            </a:pPr>
            <a:b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</a:br>
            <a:endParaRPr lang="en-US" sz="1200" dirty="0">
              <a:solidFill>
                <a:srgbClr val="254A5D"/>
              </a:solidFill>
              <a:latin typeface="Karla" panose="020B0004030503030003" pitchFamily="34" charset="0"/>
            </a:endParaRPr>
          </a:p>
          <a:p>
            <a:pPr marL="457200" lvl="1" indent="0">
              <a:buNone/>
            </a:pPr>
            <a:r>
              <a:rPr lang="en-US" sz="1200" dirty="0">
                <a:solidFill>
                  <a:srgbClr val="254A5D"/>
                </a:solidFill>
                <a:latin typeface="Karla" panose="020B0004030503030003" pitchFamily="34" charset="0"/>
              </a:rPr>
              <a:t>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41F4293-9A2B-F4E0-457B-4A5BFBA93EA7}"/>
              </a:ext>
            </a:extLst>
          </p:cNvPr>
          <p:cNvSpPr txBox="1">
            <a:spLocks/>
          </p:cNvSpPr>
          <p:nvPr/>
        </p:nvSpPr>
        <p:spPr>
          <a:xfrm>
            <a:off x="723254" y="3177713"/>
            <a:ext cx="3473313" cy="741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en-US" sz="2000" spc="150" dirty="0">
                <a:solidFill>
                  <a:srgbClr val="254A5D"/>
                </a:solidFill>
                <a:latin typeface="Karla Medium" panose="020B0004030503030003" pitchFamily="34" charset="77"/>
              </a:rPr>
              <a:t>Demonstrate how the donor’s investment makes a difference.</a:t>
            </a:r>
            <a:endParaRPr lang="en-US" sz="2000" spc="150" dirty="0">
              <a:solidFill>
                <a:srgbClr val="254A5D"/>
              </a:solidFill>
              <a:latin typeface="Karla Medium" panose="020B0004030503030003" pitchFamily="34" charset="77"/>
              <a:cs typeface="Calibri Light"/>
            </a:endParaRPr>
          </a:p>
        </p:txBody>
      </p: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37ED24EC-9808-4190-8319-2EE1E5C33903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4196567" y="1049867"/>
            <a:ext cx="3035459" cy="2498418"/>
          </a:xfrm>
          <a:prstGeom prst="curvedConnector3">
            <a:avLst/>
          </a:prstGeom>
          <a:ln w="28575">
            <a:solidFill>
              <a:srgbClr val="254A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05C69D6B-FC82-B8CA-52E2-A0CA15BD8A22}"/>
              </a:ext>
            </a:extLst>
          </p:cNvPr>
          <p:cNvCxnSpPr>
            <a:cxnSpLocks/>
          </p:cNvCxnSpPr>
          <p:nvPr/>
        </p:nvCxnSpPr>
        <p:spPr>
          <a:xfrm flipV="1">
            <a:off x="4196567" y="1919111"/>
            <a:ext cx="3035459" cy="1669091"/>
          </a:xfrm>
          <a:prstGeom prst="curvedConnector3">
            <a:avLst>
              <a:gd name="adj1" fmla="val 50000"/>
            </a:avLst>
          </a:prstGeom>
          <a:ln w="28575">
            <a:solidFill>
              <a:srgbClr val="254A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57C0778B-D614-E466-37B1-30CAA769115C}"/>
              </a:ext>
            </a:extLst>
          </p:cNvPr>
          <p:cNvCxnSpPr>
            <a:cxnSpLocks/>
          </p:cNvCxnSpPr>
          <p:nvPr/>
        </p:nvCxnSpPr>
        <p:spPr>
          <a:xfrm flipV="1">
            <a:off x="4231424" y="2630311"/>
            <a:ext cx="2977034" cy="957891"/>
          </a:xfrm>
          <a:prstGeom prst="curvedConnector3">
            <a:avLst>
              <a:gd name="adj1" fmla="val 50000"/>
            </a:avLst>
          </a:prstGeom>
          <a:ln w="28575">
            <a:solidFill>
              <a:srgbClr val="254A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E4293B49-1C40-BA19-28C6-688174A8C5EA}"/>
              </a:ext>
            </a:extLst>
          </p:cNvPr>
          <p:cNvCxnSpPr>
            <a:cxnSpLocks/>
          </p:cNvCxnSpPr>
          <p:nvPr/>
        </p:nvCxnSpPr>
        <p:spPr>
          <a:xfrm flipV="1">
            <a:off x="4196567" y="3070578"/>
            <a:ext cx="3011891" cy="538805"/>
          </a:xfrm>
          <a:prstGeom prst="curvedConnector3">
            <a:avLst>
              <a:gd name="adj1" fmla="val 50000"/>
            </a:avLst>
          </a:prstGeom>
          <a:ln w="28575">
            <a:solidFill>
              <a:srgbClr val="254A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A9CF6EB9-EA86-A590-366B-DBFB9CD4B0ED}"/>
              </a:ext>
            </a:extLst>
          </p:cNvPr>
          <p:cNvCxnSpPr>
            <a:cxnSpLocks/>
          </p:cNvCxnSpPr>
          <p:nvPr/>
        </p:nvCxnSpPr>
        <p:spPr>
          <a:xfrm>
            <a:off x="4231424" y="3605683"/>
            <a:ext cx="2977034" cy="1733961"/>
          </a:xfrm>
          <a:prstGeom prst="curvedConnector3">
            <a:avLst>
              <a:gd name="adj1" fmla="val 50000"/>
            </a:avLst>
          </a:prstGeom>
          <a:ln w="28575">
            <a:solidFill>
              <a:srgbClr val="254A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70110F16-394B-7FE5-C951-31554DE581FA}"/>
              </a:ext>
            </a:extLst>
          </p:cNvPr>
          <p:cNvCxnSpPr>
            <a:cxnSpLocks/>
          </p:cNvCxnSpPr>
          <p:nvPr/>
        </p:nvCxnSpPr>
        <p:spPr>
          <a:xfrm>
            <a:off x="4213995" y="3605683"/>
            <a:ext cx="2994463" cy="582495"/>
          </a:xfrm>
          <a:prstGeom prst="curvedConnector3">
            <a:avLst>
              <a:gd name="adj1" fmla="val 50000"/>
            </a:avLst>
          </a:prstGeom>
          <a:ln w="28575">
            <a:solidFill>
              <a:srgbClr val="254A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76599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B665E497-B693-C426-41F1-09E02B6426BB}"/>
              </a:ext>
            </a:extLst>
          </p:cNvPr>
          <p:cNvSpPr txBox="1">
            <a:spLocks/>
          </p:cNvSpPr>
          <p:nvPr/>
        </p:nvSpPr>
        <p:spPr>
          <a:xfrm>
            <a:off x="447923" y="473132"/>
            <a:ext cx="10515600" cy="620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00"/>
              </a:spcBef>
            </a:pPr>
            <a:r>
              <a:rPr lang="en-US" sz="3800" spc="150" dirty="0">
                <a:solidFill>
                  <a:srgbClr val="254A5D"/>
                </a:solidFill>
                <a:latin typeface="Karla Medium" panose="020B0004030503030003" pitchFamily="34" charset="77"/>
                <a:cs typeface="Calibri Light"/>
              </a:rPr>
              <a:t>SINCERITY AND EMOTION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440864C-656A-461C-A139-BEB73349E6BC}"/>
              </a:ext>
            </a:extLst>
          </p:cNvPr>
          <p:cNvSpPr/>
          <p:nvPr/>
        </p:nvSpPr>
        <p:spPr>
          <a:xfrm>
            <a:off x="4194352" y="2011276"/>
            <a:ext cx="4247908" cy="4247908"/>
          </a:xfrm>
          <a:prstGeom prst="ellipse">
            <a:avLst/>
          </a:prstGeom>
          <a:noFill/>
          <a:ln w="25400" cap="flat" cmpd="sng" algn="ctr">
            <a:solidFill>
              <a:srgbClr val="254A5D"/>
            </a:solidFill>
            <a:prstDash val="solid"/>
          </a:ln>
          <a:effectLst>
            <a:softEdge rad="1270000"/>
          </a:effectLst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F265992-EEAB-4E3D-8C62-8E5F37537917}"/>
              </a:ext>
            </a:extLst>
          </p:cNvPr>
          <p:cNvSpPr/>
          <p:nvPr/>
        </p:nvSpPr>
        <p:spPr>
          <a:xfrm>
            <a:off x="4899630" y="2720193"/>
            <a:ext cx="2330804" cy="2330804"/>
          </a:xfrm>
          <a:prstGeom prst="ellipse">
            <a:avLst/>
          </a:prstGeom>
          <a:solidFill>
            <a:sysClr val="window" lastClr="FFFFFF"/>
          </a:solidFill>
          <a:ln w="190500" cap="flat" cmpd="sng" algn="ctr">
            <a:solidFill>
              <a:srgbClr val="ECB22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WHY CAMPAIGN?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CD33358E-01B3-4E74-873E-DD94991FAAEA}"/>
              </a:ext>
            </a:extLst>
          </p:cNvPr>
          <p:cNvSpPr/>
          <p:nvPr/>
        </p:nvSpPr>
        <p:spPr>
          <a:xfrm>
            <a:off x="6845894" y="2554882"/>
            <a:ext cx="762441" cy="2661429"/>
          </a:xfrm>
          <a:custGeom>
            <a:avLst/>
            <a:gdLst>
              <a:gd name="connsiteX0" fmla="*/ 0 w 808557"/>
              <a:gd name="connsiteY0" fmla="*/ 0 h 2822406"/>
              <a:gd name="connsiteX1" fmla="*/ 20569 w 808557"/>
              <a:gd name="connsiteY1" fmla="*/ 11497 h 2822406"/>
              <a:gd name="connsiteX2" fmla="*/ 808557 w 808557"/>
              <a:gd name="connsiteY2" fmla="*/ 1411203 h 2822406"/>
              <a:gd name="connsiteX3" fmla="*/ 20569 w 808557"/>
              <a:gd name="connsiteY3" fmla="*/ 2810908 h 2822406"/>
              <a:gd name="connsiteX4" fmla="*/ 0 w 808557"/>
              <a:gd name="connsiteY4" fmla="*/ 2822406 h 2822406"/>
              <a:gd name="connsiteX5" fmla="*/ 0 w 808557"/>
              <a:gd name="connsiteY5" fmla="*/ 0 h 2822406"/>
              <a:gd name="connsiteX0" fmla="*/ 4983 w 813540"/>
              <a:gd name="connsiteY0" fmla="*/ 0 h 2822406"/>
              <a:gd name="connsiteX1" fmla="*/ 25552 w 813540"/>
              <a:gd name="connsiteY1" fmla="*/ 11497 h 2822406"/>
              <a:gd name="connsiteX2" fmla="*/ 813540 w 813540"/>
              <a:gd name="connsiteY2" fmla="*/ 1411203 h 2822406"/>
              <a:gd name="connsiteX3" fmla="*/ 25552 w 813540"/>
              <a:gd name="connsiteY3" fmla="*/ 2810908 h 2822406"/>
              <a:gd name="connsiteX4" fmla="*/ 4983 w 813540"/>
              <a:gd name="connsiteY4" fmla="*/ 2822406 h 2822406"/>
              <a:gd name="connsiteX5" fmla="*/ 0 w 813540"/>
              <a:gd name="connsiteY5" fmla="*/ 1469452 h 2822406"/>
              <a:gd name="connsiteX6" fmla="*/ 4983 w 813540"/>
              <a:gd name="connsiteY6" fmla="*/ 0 h 2822406"/>
              <a:gd name="connsiteX0" fmla="*/ 0 w 813540"/>
              <a:gd name="connsiteY0" fmla="*/ 1469452 h 2822406"/>
              <a:gd name="connsiteX1" fmla="*/ 4983 w 813540"/>
              <a:gd name="connsiteY1" fmla="*/ 0 h 2822406"/>
              <a:gd name="connsiteX2" fmla="*/ 25552 w 813540"/>
              <a:gd name="connsiteY2" fmla="*/ 11497 h 2822406"/>
              <a:gd name="connsiteX3" fmla="*/ 813540 w 813540"/>
              <a:gd name="connsiteY3" fmla="*/ 1411203 h 2822406"/>
              <a:gd name="connsiteX4" fmla="*/ 25552 w 813540"/>
              <a:gd name="connsiteY4" fmla="*/ 2810908 h 2822406"/>
              <a:gd name="connsiteX5" fmla="*/ 4983 w 813540"/>
              <a:gd name="connsiteY5" fmla="*/ 2822406 h 2822406"/>
              <a:gd name="connsiteX6" fmla="*/ 91440 w 813540"/>
              <a:gd name="connsiteY6" fmla="*/ 1560892 h 2822406"/>
              <a:gd name="connsiteX0" fmla="*/ 0 w 813540"/>
              <a:gd name="connsiteY0" fmla="*/ 1469452 h 2822406"/>
              <a:gd name="connsiteX1" fmla="*/ 4983 w 813540"/>
              <a:gd name="connsiteY1" fmla="*/ 0 h 2822406"/>
              <a:gd name="connsiteX2" fmla="*/ 25552 w 813540"/>
              <a:gd name="connsiteY2" fmla="*/ 11497 h 2822406"/>
              <a:gd name="connsiteX3" fmla="*/ 813540 w 813540"/>
              <a:gd name="connsiteY3" fmla="*/ 1411203 h 2822406"/>
              <a:gd name="connsiteX4" fmla="*/ 25552 w 813540"/>
              <a:gd name="connsiteY4" fmla="*/ 2810908 h 2822406"/>
              <a:gd name="connsiteX5" fmla="*/ 4983 w 813540"/>
              <a:gd name="connsiteY5" fmla="*/ 2822406 h 2822406"/>
              <a:gd name="connsiteX0" fmla="*/ 0 w 808557"/>
              <a:gd name="connsiteY0" fmla="*/ 0 h 2822406"/>
              <a:gd name="connsiteX1" fmla="*/ 20569 w 808557"/>
              <a:gd name="connsiteY1" fmla="*/ 11497 h 2822406"/>
              <a:gd name="connsiteX2" fmla="*/ 808557 w 808557"/>
              <a:gd name="connsiteY2" fmla="*/ 1411203 h 2822406"/>
              <a:gd name="connsiteX3" fmla="*/ 20569 w 808557"/>
              <a:gd name="connsiteY3" fmla="*/ 2810908 h 2822406"/>
              <a:gd name="connsiteX4" fmla="*/ 0 w 808557"/>
              <a:gd name="connsiteY4" fmla="*/ 2822406 h 2822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557" h="2822406">
                <a:moveTo>
                  <a:pt x="0" y="0"/>
                </a:moveTo>
                <a:lnTo>
                  <a:pt x="20569" y="11497"/>
                </a:lnTo>
                <a:cubicBezTo>
                  <a:pt x="492987" y="298545"/>
                  <a:pt x="808557" y="818021"/>
                  <a:pt x="808557" y="1411203"/>
                </a:cubicBezTo>
                <a:cubicBezTo>
                  <a:pt x="808557" y="2004384"/>
                  <a:pt x="492987" y="2523861"/>
                  <a:pt x="20569" y="2810908"/>
                </a:cubicBezTo>
                <a:lnTo>
                  <a:pt x="0" y="2822406"/>
                </a:lnTo>
              </a:path>
            </a:pathLst>
          </a:custGeom>
          <a:noFill/>
          <a:ln w="25400" cap="rnd" cmpd="sng" algn="ctr">
            <a:solidFill>
              <a:srgbClr val="ECB22D"/>
            </a:solidFill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1D4ECCC-1B1E-4A33-A28A-964C36702C8C}"/>
              </a:ext>
            </a:extLst>
          </p:cNvPr>
          <p:cNvCxnSpPr>
            <a:cxnSpLocks/>
          </p:cNvCxnSpPr>
          <p:nvPr/>
        </p:nvCxnSpPr>
        <p:spPr>
          <a:xfrm>
            <a:off x="7608335" y="3885597"/>
            <a:ext cx="530675" cy="0"/>
          </a:xfrm>
          <a:prstGeom prst="line">
            <a:avLst/>
          </a:prstGeom>
          <a:noFill/>
          <a:ln w="25400" cap="rnd" cmpd="sng" algn="ctr">
            <a:solidFill>
              <a:srgbClr val="ECB22D"/>
            </a:solidFill>
            <a:prstDash val="solid"/>
          </a:ln>
          <a:effectLst/>
        </p:spPr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2BBD09A-F116-413D-8DDC-18CAC1329FA0}"/>
              </a:ext>
            </a:extLst>
          </p:cNvPr>
          <p:cNvCxnSpPr>
            <a:cxnSpLocks/>
          </p:cNvCxnSpPr>
          <p:nvPr/>
        </p:nvCxnSpPr>
        <p:spPr>
          <a:xfrm flipV="1">
            <a:off x="6845894" y="2265694"/>
            <a:ext cx="231170" cy="289190"/>
          </a:xfrm>
          <a:prstGeom prst="line">
            <a:avLst/>
          </a:prstGeom>
          <a:noFill/>
          <a:ln w="25400" cap="rnd" cmpd="sng" algn="ctr">
            <a:solidFill>
              <a:srgbClr val="ECB22D"/>
            </a:solidFill>
            <a:prstDash val="solid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A9BD35F-0D64-421A-A4F5-6B8A3C72D185}"/>
              </a:ext>
            </a:extLst>
          </p:cNvPr>
          <p:cNvCxnSpPr>
            <a:cxnSpLocks/>
          </p:cNvCxnSpPr>
          <p:nvPr/>
        </p:nvCxnSpPr>
        <p:spPr>
          <a:xfrm flipH="1" flipV="1">
            <a:off x="6845894" y="5221875"/>
            <a:ext cx="261975" cy="347742"/>
          </a:xfrm>
          <a:prstGeom prst="line">
            <a:avLst/>
          </a:prstGeom>
          <a:noFill/>
          <a:ln w="25400" cap="rnd" cmpd="sng" algn="ctr">
            <a:solidFill>
              <a:srgbClr val="ECB22D"/>
            </a:solidFill>
            <a:prstDash val="solid"/>
          </a:ln>
          <a:effectLst/>
        </p:spPr>
      </p:cxn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F7F5E5CD-D6A2-4C32-A70E-7A0D600BCC9E}"/>
              </a:ext>
            </a:extLst>
          </p:cNvPr>
          <p:cNvSpPr/>
          <p:nvPr/>
        </p:nvSpPr>
        <p:spPr>
          <a:xfrm flipH="1">
            <a:off x="4530355" y="2554882"/>
            <a:ext cx="762441" cy="2661429"/>
          </a:xfrm>
          <a:custGeom>
            <a:avLst/>
            <a:gdLst>
              <a:gd name="connsiteX0" fmla="*/ 0 w 808557"/>
              <a:gd name="connsiteY0" fmla="*/ 0 h 2822406"/>
              <a:gd name="connsiteX1" fmla="*/ 20569 w 808557"/>
              <a:gd name="connsiteY1" fmla="*/ 11497 h 2822406"/>
              <a:gd name="connsiteX2" fmla="*/ 808557 w 808557"/>
              <a:gd name="connsiteY2" fmla="*/ 1411203 h 2822406"/>
              <a:gd name="connsiteX3" fmla="*/ 20569 w 808557"/>
              <a:gd name="connsiteY3" fmla="*/ 2810908 h 2822406"/>
              <a:gd name="connsiteX4" fmla="*/ 0 w 808557"/>
              <a:gd name="connsiteY4" fmla="*/ 2822406 h 2822406"/>
              <a:gd name="connsiteX5" fmla="*/ 0 w 808557"/>
              <a:gd name="connsiteY5" fmla="*/ 0 h 2822406"/>
              <a:gd name="connsiteX0" fmla="*/ 4983 w 813540"/>
              <a:gd name="connsiteY0" fmla="*/ 0 h 2822406"/>
              <a:gd name="connsiteX1" fmla="*/ 25552 w 813540"/>
              <a:gd name="connsiteY1" fmla="*/ 11497 h 2822406"/>
              <a:gd name="connsiteX2" fmla="*/ 813540 w 813540"/>
              <a:gd name="connsiteY2" fmla="*/ 1411203 h 2822406"/>
              <a:gd name="connsiteX3" fmla="*/ 25552 w 813540"/>
              <a:gd name="connsiteY3" fmla="*/ 2810908 h 2822406"/>
              <a:gd name="connsiteX4" fmla="*/ 4983 w 813540"/>
              <a:gd name="connsiteY4" fmla="*/ 2822406 h 2822406"/>
              <a:gd name="connsiteX5" fmla="*/ 0 w 813540"/>
              <a:gd name="connsiteY5" fmla="*/ 1469452 h 2822406"/>
              <a:gd name="connsiteX6" fmla="*/ 4983 w 813540"/>
              <a:gd name="connsiteY6" fmla="*/ 0 h 2822406"/>
              <a:gd name="connsiteX0" fmla="*/ 0 w 813540"/>
              <a:gd name="connsiteY0" fmla="*/ 1469452 h 2822406"/>
              <a:gd name="connsiteX1" fmla="*/ 4983 w 813540"/>
              <a:gd name="connsiteY1" fmla="*/ 0 h 2822406"/>
              <a:gd name="connsiteX2" fmla="*/ 25552 w 813540"/>
              <a:gd name="connsiteY2" fmla="*/ 11497 h 2822406"/>
              <a:gd name="connsiteX3" fmla="*/ 813540 w 813540"/>
              <a:gd name="connsiteY3" fmla="*/ 1411203 h 2822406"/>
              <a:gd name="connsiteX4" fmla="*/ 25552 w 813540"/>
              <a:gd name="connsiteY4" fmla="*/ 2810908 h 2822406"/>
              <a:gd name="connsiteX5" fmla="*/ 4983 w 813540"/>
              <a:gd name="connsiteY5" fmla="*/ 2822406 h 2822406"/>
              <a:gd name="connsiteX6" fmla="*/ 91440 w 813540"/>
              <a:gd name="connsiteY6" fmla="*/ 1560892 h 2822406"/>
              <a:gd name="connsiteX0" fmla="*/ 0 w 813540"/>
              <a:gd name="connsiteY0" fmla="*/ 1469452 h 2822406"/>
              <a:gd name="connsiteX1" fmla="*/ 4983 w 813540"/>
              <a:gd name="connsiteY1" fmla="*/ 0 h 2822406"/>
              <a:gd name="connsiteX2" fmla="*/ 25552 w 813540"/>
              <a:gd name="connsiteY2" fmla="*/ 11497 h 2822406"/>
              <a:gd name="connsiteX3" fmla="*/ 813540 w 813540"/>
              <a:gd name="connsiteY3" fmla="*/ 1411203 h 2822406"/>
              <a:gd name="connsiteX4" fmla="*/ 25552 w 813540"/>
              <a:gd name="connsiteY4" fmla="*/ 2810908 h 2822406"/>
              <a:gd name="connsiteX5" fmla="*/ 4983 w 813540"/>
              <a:gd name="connsiteY5" fmla="*/ 2822406 h 2822406"/>
              <a:gd name="connsiteX0" fmla="*/ 0 w 808557"/>
              <a:gd name="connsiteY0" fmla="*/ 0 h 2822406"/>
              <a:gd name="connsiteX1" fmla="*/ 20569 w 808557"/>
              <a:gd name="connsiteY1" fmla="*/ 11497 h 2822406"/>
              <a:gd name="connsiteX2" fmla="*/ 808557 w 808557"/>
              <a:gd name="connsiteY2" fmla="*/ 1411203 h 2822406"/>
              <a:gd name="connsiteX3" fmla="*/ 20569 w 808557"/>
              <a:gd name="connsiteY3" fmla="*/ 2810908 h 2822406"/>
              <a:gd name="connsiteX4" fmla="*/ 0 w 808557"/>
              <a:gd name="connsiteY4" fmla="*/ 2822406 h 2822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557" h="2822406">
                <a:moveTo>
                  <a:pt x="0" y="0"/>
                </a:moveTo>
                <a:lnTo>
                  <a:pt x="20569" y="11497"/>
                </a:lnTo>
                <a:cubicBezTo>
                  <a:pt x="492987" y="298545"/>
                  <a:pt x="808557" y="818021"/>
                  <a:pt x="808557" y="1411203"/>
                </a:cubicBezTo>
                <a:cubicBezTo>
                  <a:pt x="808557" y="2004384"/>
                  <a:pt x="492987" y="2523861"/>
                  <a:pt x="20569" y="2810908"/>
                </a:cubicBezTo>
                <a:lnTo>
                  <a:pt x="0" y="2822406"/>
                </a:lnTo>
              </a:path>
            </a:pathLst>
          </a:custGeom>
          <a:noFill/>
          <a:ln w="25400" cap="rnd" cmpd="sng" algn="ctr">
            <a:solidFill>
              <a:srgbClr val="ECB22D"/>
            </a:solidFill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939BF86-EFCB-46A8-B4F7-E5EB1E91D231}"/>
              </a:ext>
            </a:extLst>
          </p:cNvPr>
          <p:cNvCxnSpPr>
            <a:cxnSpLocks/>
          </p:cNvCxnSpPr>
          <p:nvPr/>
        </p:nvCxnSpPr>
        <p:spPr>
          <a:xfrm flipH="1">
            <a:off x="3999680" y="3885597"/>
            <a:ext cx="530675" cy="0"/>
          </a:xfrm>
          <a:prstGeom prst="line">
            <a:avLst/>
          </a:prstGeom>
          <a:noFill/>
          <a:ln w="25400" cap="rnd" cmpd="sng" algn="ctr">
            <a:solidFill>
              <a:srgbClr val="ECB22D"/>
            </a:solidFill>
            <a:prstDash val="solid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66AEC50-40D7-4338-A88B-D0F936A0863E}"/>
              </a:ext>
            </a:extLst>
          </p:cNvPr>
          <p:cNvCxnSpPr>
            <a:cxnSpLocks/>
            <a:endCxn id="63" idx="3"/>
          </p:cNvCxnSpPr>
          <p:nvPr/>
        </p:nvCxnSpPr>
        <p:spPr>
          <a:xfrm flipH="1" flipV="1">
            <a:off x="5102664" y="2229441"/>
            <a:ext cx="190134" cy="325443"/>
          </a:xfrm>
          <a:prstGeom prst="line">
            <a:avLst/>
          </a:prstGeom>
          <a:noFill/>
          <a:ln w="25400" cap="rnd" cmpd="sng" algn="ctr">
            <a:solidFill>
              <a:srgbClr val="ECB22D"/>
            </a:solidFill>
            <a:prstDash val="solid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A777DC2-5FBD-4F3A-9FDD-8AF053EE593C}"/>
              </a:ext>
            </a:extLst>
          </p:cNvPr>
          <p:cNvCxnSpPr>
            <a:cxnSpLocks/>
          </p:cNvCxnSpPr>
          <p:nvPr/>
        </p:nvCxnSpPr>
        <p:spPr>
          <a:xfrm flipV="1">
            <a:off x="5030820" y="5221875"/>
            <a:ext cx="261975" cy="347742"/>
          </a:xfrm>
          <a:prstGeom prst="line">
            <a:avLst/>
          </a:prstGeom>
          <a:noFill/>
          <a:ln w="25400" cap="rnd" cmpd="sng" algn="ctr">
            <a:solidFill>
              <a:srgbClr val="ECB22D"/>
            </a:solidFill>
            <a:prstDash val="solid"/>
          </a:ln>
          <a:effectLst/>
        </p:spPr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AAF33778-EADD-495D-B59C-BD8E5B0D159D}"/>
              </a:ext>
            </a:extLst>
          </p:cNvPr>
          <p:cNvSpPr txBox="1"/>
          <p:nvPr/>
        </p:nvSpPr>
        <p:spPr>
          <a:xfrm flipH="1">
            <a:off x="8287656" y="1555261"/>
            <a:ext cx="3132419" cy="79060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1218987"/>
            <a:r>
              <a:rPr lang="en-IN" dirty="0">
                <a:solidFill>
                  <a:srgbClr val="254A5D"/>
                </a:solidFill>
                <a:latin typeface="Karl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Ask open-ended questions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1C1ABFA-5E64-4B01-8D14-19AC059C2D26}"/>
              </a:ext>
            </a:extLst>
          </p:cNvPr>
          <p:cNvSpPr txBox="1"/>
          <p:nvPr/>
        </p:nvSpPr>
        <p:spPr>
          <a:xfrm flipH="1">
            <a:off x="9246514" y="3429260"/>
            <a:ext cx="2585499" cy="9006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1218987"/>
            <a:r>
              <a:rPr lang="en-IN" dirty="0">
                <a:solidFill>
                  <a:srgbClr val="254A5D"/>
                </a:solidFill>
                <a:latin typeface="Karl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Don’t pass judgement on the donor’s personal wishes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80666E2-6D54-455A-8AAB-E51F25B13506}"/>
              </a:ext>
            </a:extLst>
          </p:cNvPr>
          <p:cNvSpPr txBox="1"/>
          <p:nvPr/>
        </p:nvSpPr>
        <p:spPr>
          <a:xfrm flipH="1">
            <a:off x="8233291" y="5200225"/>
            <a:ext cx="2730231" cy="132667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1218987"/>
            <a:r>
              <a:rPr lang="en-IN" dirty="0">
                <a:solidFill>
                  <a:srgbClr val="254A5D"/>
                </a:solidFill>
                <a:latin typeface="Karl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Give it time before requesting philanthropic support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463CE4F-F082-4D16-9AE6-AE3B696B66BD}"/>
              </a:ext>
            </a:extLst>
          </p:cNvPr>
          <p:cNvSpPr txBox="1"/>
          <p:nvPr/>
        </p:nvSpPr>
        <p:spPr>
          <a:xfrm flipH="1">
            <a:off x="447922" y="1584753"/>
            <a:ext cx="3409105" cy="73162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 defTabSz="1218987"/>
            <a:r>
              <a:rPr lang="en-US" dirty="0">
                <a:solidFill>
                  <a:srgbClr val="254A5D"/>
                </a:solidFill>
                <a:latin typeface="Karl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Validate the donor’s priorities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A11EF61-26CA-4001-99EA-FA369EAB65B0}"/>
              </a:ext>
            </a:extLst>
          </p:cNvPr>
          <p:cNvSpPr txBox="1"/>
          <p:nvPr/>
        </p:nvSpPr>
        <p:spPr>
          <a:xfrm flipH="1">
            <a:off x="1581005" y="5413260"/>
            <a:ext cx="2195627" cy="111364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 defTabSz="1218987"/>
            <a:r>
              <a:rPr lang="en-IN" dirty="0">
                <a:solidFill>
                  <a:srgbClr val="254A5D"/>
                </a:solidFill>
                <a:latin typeface="Karl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Clarify what their goals are with offering options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E2598E2-5494-4DB7-95EC-03229810068E}"/>
              </a:ext>
            </a:extLst>
          </p:cNvPr>
          <p:cNvSpPr txBox="1"/>
          <p:nvPr/>
        </p:nvSpPr>
        <p:spPr>
          <a:xfrm flipH="1">
            <a:off x="374666" y="3166401"/>
            <a:ext cx="2412677" cy="158113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 defTabSz="1218987"/>
            <a:r>
              <a:rPr lang="en-IN" dirty="0">
                <a:solidFill>
                  <a:srgbClr val="254A5D"/>
                </a:solidFill>
                <a:latin typeface="Karl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Paraphrase and reflect back what you heard 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C2217BE-D5A0-4CDA-908A-105A74BB5539}"/>
              </a:ext>
            </a:extLst>
          </p:cNvPr>
          <p:cNvSpPr/>
          <p:nvPr/>
        </p:nvSpPr>
        <p:spPr>
          <a:xfrm>
            <a:off x="6906234" y="5427594"/>
            <a:ext cx="886273" cy="886273"/>
          </a:xfrm>
          <a:prstGeom prst="ellipse">
            <a:avLst/>
          </a:prstGeom>
          <a:solidFill>
            <a:sysClr val="window" lastClr="FFFFFF"/>
          </a:solidFill>
          <a:ln w="25400" cap="rnd" cmpd="sng" algn="ctr">
            <a:solidFill>
              <a:srgbClr val="ECB22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77C386A7-ACDE-4A60-92A1-D54EEF836909}"/>
              </a:ext>
            </a:extLst>
          </p:cNvPr>
          <p:cNvSpPr/>
          <p:nvPr/>
        </p:nvSpPr>
        <p:spPr>
          <a:xfrm>
            <a:off x="8044044" y="3436427"/>
            <a:ext cx="886273" cy="886273"/>
          </a:xfrm>
          <a:prstGeom prst="ellipse">
            <a:avLst/>
          </a:prstGeom>
          <a:solidFill>
            <a:sysClr val="window" lastClr="FFFFFF"/>
          </a:solidFill>
          <a:ln w="25400" cap="rnd" cmpd="sng" algn="ctr">
            <a:solidFill>
              <a:srgbClr val="ECB22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6D1F21C-2591-4C20-8E82-DB350ED9C822}"/>
              </a:ext>
            </a:extLst>
          </p:cNvPr>
          <p:cNvSpPr/>
          <p:nvPr/>
        </p:nvSpPr>
        <p:spPr>
          <a:xfrm flipH="1">
            <a:off x="4346182" y="1472959"/>
            <a:ext cx="886273" cy="886273"/>
          </a:xfrm>
          <a:prstGeom prst="ellipse">
            <a:avLst/>
          </a:prstGeom>
          <a:solidFill>
            <a:sysClr val="window" lastClr="FFFFFF"/>
          </a:solidFill>
          <a:ln w="25400" cap="rnd" cmpd="sng" algn="ctr">
            <a:solidFill>
              <a:srgbClr val="ECB22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3D0EF57-DE43-44AB-910C-438C00186983}"/>
              </a:ext>
            </a:extLst>
          </p:cNvPr>
          <p:cNvSpPr/>
          <p:nvPr/>
        </p:nvSpPr>
        <p:spPr>
          <a:xfrm flipH="1">
            <a:off x="4346182" y="5427594"/>
            <a:ext cx="886273" cy="886273"/>
          </a:xfrm>
          <a:prstGeom prst="ellipse">
            <a:avLst/>
          </a:prstGeom>
          <a:solidFill>
            <a:sysClr val="window" lastClr="FFFFFF"/>
          </a:solidFill>
          <a:ln w="25400" cap="rnd" cmpd="sng" algn="ctr">
            <a:solidFill>
              <a:srgbClr val="ECB22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69BF6F0-D042-4C6F-B3C4-9D9AB2512D34}"/>
              </a:ext>
            </a:extLst>
          </p:cNvPr>
          <p:cNvSpPr/>
          <p:nvPr/>
        </p:nvSpPr>
        <p:spPr>
          <a:xfrm flipH="1">
            <a:off x="3208373" y="3436427"/>
            <a:ext cx="886273" cy="886273"/>
          </a:xfrm>
          <a:prstGeom prst="ellipse">
            <a:avLst/>
          </a:prstGeom>
          <a:solidFill>
            <a:sysClr val="window" lastClr="FFFFFF"/>
          </a:solidFill>
          <a:ln w="25400" cap="rnd" cmpd="sng" algn="ctr">
            <a:solidFill>
              <a:srgbClr val="ECB22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D8B1942-7A67-4F3B-AE72-A211DC89B8AF}"/>
              </a:ext>
            </a:extLst>
          </p:cNvPr>
          <p:cNvSpPr/>
          <p:nvPr/>
        </p:nvSpPr>
        <p:spPr>
          <a:xfrm>
            <a:off x="6906234" y="1472959"/>
            <a:ext cx="886273" cy="886273"/>
          </a:xfrm>
          <a:prstGeom prst="ellipse">
            <a:avLst/>
          </a:prstGeom>
          <a:solidFill>
            <a:sysClr val="window" lastClr="FFFFFF"/>
          </a:solidFill>
          <a:ln w="25400" cap="rnd" cmpd="sng" algn="ctr">
            <a:solidFill>
              <a:srgbClr val="ECB22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C408EBA-BBC9-4376-9C9E-18011CF36AD8}"/>
              </a:ext>
            </a:extLst>
          </p:cNvPr>
          <p:cNvSpPr/>
          <p:nvPr/>
        </p:nvSpPr>
        <p:spPr>
          <a:xfrm>
            <a:off x="5016835" y="3393178"/>
            <a:ext cx="2096393" cy="10156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254A5D"/>
                </a:solidFill>
                <a:latin typeface="Karla" pitchFamily="2" charset="0"/>
              </a:rPr>
              <a:t>Sincere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254A5D"/>
                </a:solidFill>
                <a:effectLst/>
                <a:uLnTx/>
                <a:uFillTx/>
                <a:latin typeface="Karla" pitchFamily="2" charset="0"/>
              </a:rPr>
              <a:t>engagement is the key!</a:t>
            </a:r>
          </a:p>
        </p:txBody>
      </p:sp>
      <p:pic>
        <p:nvPicPr>
          <p:cNvPr id="3" name="Graphic 2" descr="Stopwatch 75% outline">
            <a:extLst>
              <a:ext uri="{FF2B5EF4-FFF2-40B4-BE49-F238E27FC236}">
                <a16:creationId xmlns:a16="http://schemas.microsoft.com/office/drawing/2014/main" id="{B0BAEE9C-0FE8-CDA6-7F0F-2059509D8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5337" y="5577634"/>
            <a:ext cx="608066" cy="608066"/>
          </a:xfrm>
          <a:prstGeom prst="rect">
            <a:avLst/>
          </a:prstGeom>
        </p:spPr>
      </p:pic>
      <p:pic>
        <p:nvPicPr>
          <p:cNvPr id="5" name="Graphic 4" descr="Smiling with hearts face outline outline">
            <a:extLst>
              <a:ext uri="{FF2B5EF4-FFF2-40B4-BE49-F238E27FC236}">
                <a16:creationId xmlns:a16="http://schemas.microsoft.com/office/drawing/2014/main" id="{49314F1C-647C-C6E3-1360-68DB9AE37D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83147" y="3603941"/>
            <a:ext cx="608066" cy="608066"/>
          </a:xfrm>
          <a:prstGeom prst="rect">
            <a:avLst/>
          </a:prstGeom>
        </p:spPr>
      </p:pic>
      <p:pic>
        <p:nvPicPr>
          <p:cNvPr id="7" name="Graphic 6" descr="Badge Question Mark outline">
            <a:extLst>
              <a:ext uri="{FF2B5EF4-FFF2-40B4-BE49-F238E27FC236}">
                <a16:creationId xmlns:a16="http://schemas.microsoft.com/office/drawing/2014/main" id="{35E1627C-450E-9050-BF26-BF25A20890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19858" y="1609509"/>
            <a:ext cx="608066" cy="608066"/>
          </a:xfrm>
          <a:prstGeom prst="rect">
            <a:avLst/>
          </a:prstGeom>
        </p:spPr>
      </p:pic>
      <p:pic>
        <p:nvPicPr>
          <p:cNvPr id="9" name="Graphic 8" descr="Magnifying glass outline">
            <a:extLst>
              <a:ext uri="{FF2B5EF4-FFF2-40B4-BE49-F238E27FC236}">
                <a16:creationId xmlns:a16="http://schemas.microsoft.com/office/drawing/2014/main" id="{0DB4B187-6D75-2702-BB39-E698C71F2F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85285" y="5585263"/>
            <a:ext cx="608066" cy="608066"/>
          </a:xfrm>
          <a:prstGeom prst="rect">
            <a:avLst/>
          </a:prstGeom>
        </p:spPr>
      </p:pic>
      <p:pic>
        <p:nvPicPr>
          <p:cNvPr id="11" name="Graphic 10" descr="Chat outline">
            <a:extLst>
              <a:ext uri="{FF2B5EF4-FFF2-40B4-BE49-F238E27FC236}">
                <a16:creationId xmlns:a16="http://schemas.microsoft.com/office/drawing/2014/main" id="{02036BA1-CDAB-3A30-E15A-5D40414448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60427" y="3603941"/>
            <a:ext cx="608066" cy="608066"/>
          </a:xfrm>
          <a:prstGeom prst="rect">
            <a:avLst/>
          </a:prstGeom>
        </p:spPr>
      </p:pic>
      <p:pic>
        <p:nvPicPr>
          <p:cNvPr id="13" name="Graphic 12" descr="Thumbs up sign outline">
            <a:extLst>
              <a:ext uri="{FF2B5EF4-FFF2-40B4-BE49-F238E27FC236}">
                <a16:creationId xmlns:a16="http://schemas.microsoft.com/office/drawing/2014/main" id="{214A6679-95AD-D03C-D0BF-1AAA9E09D4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85285" y="1621375"/>
            <a:ext cx="608066" cy="60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76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918C86-4A9F-5DDB-7870-3D9A6E89DE3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B2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C992357-88FD-A503-365A-F3ED3D13E6BC}"/>
              </a:ext>
            </a:extLst>
          </p:cNvPr>
          <p:cNvSpPr txBox="1">
            <a:spLocks/>
          </p:cNvSpPr>
          <p:nvPr/>
        </p:nvSpPr>
        <p:spPr>
          <a:xfrm>
            <a:off x="1012921" y="2772647"/>
            <a:ext cx="10166157" cy="571925"/>
          </a:xfrm>
          <a:prstGeom prst="rect">
            <a:avLst/>
          </a:prstGeom>
          <a:solidFill>
            <a:srgbClr val="ECB22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en-US" sz="3800" spc="150" dirty="0">
                <a:solidFill>
                  <a:schemeClr val="bg1"/>
                </a:solidFill>
                <a:latin typeface="Karla Medium" panose="020B0004030503030003" pitchFamily="34" charset="77"/>
              </a:rPr>
              <a:t>WHO IS WHO IN THE ROOM?</a:t>
            </a:r>
            <a:endParaRPr lang="en-US" sz="3800" spc="150" dirty="0">
              <a:solidFill>
                <a:schemeClr val="bg1"/>
              </a:solidFill>
              <a:latin typeface="Karla Medium" panose="020B0004030503030003" pitchFamily="34" charset="77"/>
              <a:cs typeface="Calibri Light"/>
            </a:endParaRPr>
          </a:p>
        </p:txBody>
      </p:sp>
      <p:pic>
        <p:nvPicPr>
          <p:cNvPr id="3" name="Graphic 2" descr="Wave Gesture outline">
            <a:extLst>
              <a:ext uri="{FF2B5EF4-FFF2-40B4-BE49-F238E27FC236}">
                <a16:creationId xmlns:a16="http://schemas.microsoft.com/office/drawing/2014/main" id="{561700D1-300F-5212-415A-B8B17FE74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799" y="35444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65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CC3CB9-64CC-27DD-E6D3-A683F613F3C8}"/>
              </a:ext>
            </a:extLst>
          </p:cNvPr>
          <p:cNvSpPr txBox="1"/>
          <p:nvPr/>
        </p:nvSpPr>
        <p:spPr>
          <a:xfrm>
            <a:off x="567559" y="1690688"/>
            <a:ext cx="11624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4F99BE0-7110-2C00-A086-E2A1658E2030}"/>
              </a:ext>
            </a:extLst>
          </p:cNvPr>
          <p:cNvSpPr txBox="1">
            <a:spLocks/>
          </p:cNvSpPr>
          <p:nvPr/>
        </p:nvSpPr>
        <p:spPr>
          <a:xfrm>
            <a:off x="447923" y="473132"/>
            <a:ext cx="10515600" cy="620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00"/>
              </a:spcBef>
            </a:pPr>
            <a:r>
              <a:rPr lang="en-US" sz="3800" spc="150" dirty="0">
                <a:solidFill>
                  <a:srgbClr val="254A5D"/>
                </a:solidFill>
                <a:latin typeface="Karla Medium" panose="020B0004030503030003" pitchFamily="34" charset="77"/>
                <a:cs typeface="Calibri Light"/>
              </a:rPr>
              <a:t>PSYCHOLOGY OF AN EDE</a:t>
            </a:r>
          </a:p>
        </p:txBody>
      </p:sp>
      <p:pic>
        <p:nvPicPr>
          <p:cNvPr id="9" name="Graphic 8" descr="Right And Left Brain with solid fill">
            <a:extLst>
              <a:ext uri="{FF2B5EF4-FFF2-40B4-BE49-F238E27FC236}">
                <a16:creationId xmlns:a16="http://schemas.microsoft.com/office/drawing/2014/main" id="{4B90A1AB-AD80-0AD6-4BBC-E15D4EA7B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42681" y="2060020"/>
            <a:ext cx="1790280" cy="1790280"/>
          </a:xfrm>
          <a:prstGeom prst="rect">
            <a:avLst/>
          </a:prstGeom>
        </p:spPr>
      </p:pic>
      <p:pic>
        <p:nvPicPr>
          <p:cNvPr id="11" name="Graphic 10" descr="Building Brick Wall with solid fill">
            <a:extLst>
              <a:ext uri="{FF2B5EF4-FFF2-40B4-BE49-F238E27FC236}">
                <a16:creationId xmlns:a16="http://schemas.microsoft.com/office/drawing/2014/main" id="{D7F7186B-9121-82E6-9A94-5CD157167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54281" y="2060020"/>
            <a:ext cx="1790280" cy="1790280"/>
          </a:xfrm>
          <a:prstGeom prst="rect">
            <a:avLst/>
          </a:prstGeom>
        </p:spPr>
      </p:pic>
      <p:pic>
        <p:nvPicPr>
          <p:cNvPr id="13" name="Graphic 12" descr="Boardroom with solid fill">
            <a:extLst>
              <a:ext uri="{FF2B5EF4-FFF2-40B4-BE49-F238E27FC236}">
                <a16:creationId xmlns:a16="http://schemas.microsoft.com/office/drawing/2014/main" id="{49341D62-A47E-F00B-89C0-B9205E0992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65881" y="2060020"/>
            <a:ext cx="1790280" cy="1790280"/>
          </a:xfrm>
          <a:prstGeom prst="rect">
            <a:avLst/>
          </a:prstGeom>
        </p:spPr>
      </p:pic>
      <p:pic>
        <p:nvPicPr>
          <p:cNvPr id="15" name="Graphic 14" descr="Group of people with solid fill">
            <a:extLst>
              <a:ext uri="{FF2B5EF4-FFF2-40B4-BE49-F238E27FC236}">
                <a16:creationId xmlns:a16="http://schemas.microsoft.com/office/drawing/2014/main" id="{BE7334DA-BDE8-2399-AABC-4E46BE950F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77481" y="2060020"/>
            <a:ext cx="1790280" cy="179028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039E766-CBE5-9BAA-EF37-C392D71F7B6F}"/>
              </a:ext>
            </a:extLst>
          </p:cNvPr>
          <p:cNvSpPr txBox="1">
            <a:spLocks/>
          </p:cNvSpPr>
          <p:nvPr/>
        </p:nvSpPr>
        <p:spPr>
          <a:xfrm>
            <a:off x="1177481" y="4133734"/>
            <a:ext cx="1790281" cy="108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en-US" sz="2000" spc="150" dirty="0">
                <a:solidFill>
                  <a:srgbClr val="254A5D"/>
                </a:solidFill>
                <a:latin typeface="Karla Medium" panose="020B0004030503030003" pitchFamily="34" charset="77"/>
                <a:cs typeface="Calibri Light"/>
              </a:rPr>
              <a:t>Sense of group belonging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5BE7238-E904-7DE2-BB91-98491B01146A}"/>
              </a:ext>
            </a:extLst>
          </p:cNvPr>
          <p:cNvSpPr txBox="1">
            <a:spLocks/>
          </p:cNvSpPr>
          <p:nvPr/>
        </p:nvSpPr>
        <p:spPr>
          <a:xfrm>
            <a:off x="3659381" y="4133734"/>
            <a:ext cx="2020844" cy="108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en-US" sz="2000" spc="150" dirty="0">
                <a:solidFill>
                  <a:srgbClr val="254A5D"/>
                </a:solidFill>
                <a:latin typeface="Karla Medium" panose="020B0004030503030003" pitchFamily="34" charset="77"/>
                <a:cs typeface="Calibri Light"/>
              </a:rPr>
              <a:t>Opportunity for trusting relationships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CBCC0AB-0B74-8E1F-CD6C-9FF9900CFA6A}"/>
              </a:ext>
            </a:extLst>
          </p:cNvPr>
          <p:cNvSpPr txBox="1">
            <a:spLocks/>
          </p:cNvSpPr>
          <p:nvPr/>
        </p:nvSpPr>
        <p:spPr>
          <a:xfrm>
            <a:off x="6238999" y="4133734"/>
            <a:ext cx="2020844" cy="19629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en-US" sz="2000" spc="150" dirty="0">
                <a:solidFill>
                  <a:srgbClr val="254A5D"/>
                </a:solidFill>
                <a:latin typeface="Karla Medium" panose="020B0004030503030003" pitchFamily="34" charset="77"/>
                <a:cs typeface="Calibri Light"/>
              </a:rPr>
              <a:t>Greater stability to express values in an uncertain world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FED4885-ACB3-BA54-8303-93E436268471}"/>
              </a:ext>
            </a:extLst>
          </p:cNvPr>
          <p:cNvSpPr txBox="1">
            <a:spLocks/>
          </p:cNvSpPr>
          <p:nvPr/>
        </p:nvSpPr>
        <p:spPr>
          <a:xfrm>
            <a:off x="8942681" y="4154394"/>
            <a:ext cx="2020842" cy="17696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en-US" sz="2000" spc="150" dirty="0">
                <a:solidFill>
                  <a:srgbClr val="254A5D"/>
                </a:solidFill>
                <a:latin typeface="Karla Medium" panose="020B0004030503030003" pitchFamily="34" charset="77"/>
                <a:cs typeface="Calibri Light"/>
              </a:rPr>
              <a:t>Altruistic behavior creates pleasant connections </a:t>
            </a:r>
          </a:p>
        </p:txBody>
      </p:sp>
    </p:spTree>
    <p:extLst>
      <p:ext uri="{BB962C8B-B14F-4D97-AF65-F5344CB8AC3E}">
        <p14:creationId xmlns:p14="http://schemas.microsoft.com/office/powerpoint/2010/main" val="2067247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9472870-7549-7224-B61F-578AEB3B4B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E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523D"/>
              </a:solidFill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CAAAE1D4-D294-9751-2C82-3BB6AAD8D526}"/>
              </a:ext>
            </a:extLst>
          </p:cNvPr>
          <p:cNvSpPr txBox="1">
            <a:spLocks/>
          </p:cNvSpPr>
          <p:nvPr/>
        </p:nvSpPr>
        <p:spPr>
          <a:xfrm>
            <a:off x="447923" y="473132"/>
            <a:ext cx="10515600" cy="620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00"/>
              </a:spcBef>
            </a:pPr>
            <a:r>
              <a:rPr lang="en-US" sz="3800" cap="all" spc="150" dirty="0">
                <a:solidFill>
                  <a:srgbClr val="254A5D"/>
                </a:solidFill>
                <a:latin typeface="Karla Medium" panose="020B0004030503030003" pitchFamily="34" charset="77"/>
              </a:rPr>
              <a:t>Employing EDEs at Year-End </a:t>
            </a:r>
            <a:endParaRPr lang="en-US" sz="3800" cap="all" spc="150" dirty="0">
              <a:solidFill>
                <a:srgbClr val="254A5D"/>
              </a:solidFill>
              <a:latin typeface="Karla Medium" panose="020B0004030503030003" pitchFamily="34" charset="77"/>
              <a:cs typeface="Calibri Light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61454E1-2F77-BD57-3FB2-775AA60F78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3241081"/>
              </p:ext>
            </p:extLst>
          </p:nvPr>
        </p:nvGraphicFramePr>
        <p:xfrm>
          <a:off x="1484841" y="1510559"/>
          <a:ext cx="9478682" cy="4874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Graphic 3" descr="Badge with solid fill">
            <a:extLst>
              <a:ext uri="{FF2B5EF4-FFF2-40B4-BE49-F238E27FC236}">
                <a16:creationId xmlns:a16="http://schemas.microsoft.com/office/drawing/2014/main" id="{11601D3C-063A-7FFA-B7F2-67CB383381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52600" y="3497277"/>
            <a:ext cx="914400" cy="914400"/>
          </a:xfrm>
          <a:prstGeom prst="rect">
            <a:avLst/>
          </a:prstGeom>
        </p:spPr>
      </p:pic>
      <p:pic>
        <p:nvPicPr>
          <p:cNvPr id="6" name="Graphic 5" descr="Badge 3 with solid fill">
            <a:extLst>
              <a:ext uri="{FF2B5EF4-FFF2-40B4-BE49-F238E27FC236}">
                <a16:creationId xmlns:a16="http://schemas.microsoft.com/office/drawing/2014/main" id="{7D65F25A-74F1-50ED-C71D-605F31BE27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02976" y="4964048"/>
            <a:ext cx="914400" cy="914400"/>
          </a:xfrm>
          <a:prstGeom prst="rect">
            <a:avLst/>
          </a:prstGeom>
        </p:spPr>
      </p:pic>
      <p:pic>
        <p:nvPicPr>
          <p:cNvPr id="8" name="Graphic 7" descr="Badge 1 with solid fill">
            <a:extLst>
              <a:ext uri="{FF2B5EF4-FFF2-40B4-BE49-F238E27FC236}">
                <a16:creationId xmlns:a16="http://schemas.microsoft.com/office/drawing/2014/main" id="{4B782C61-828C-CCF4-851D-F0F313C1F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02976" y="20574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86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15F192C-734C-10C8-A39A-BE5B64266282}"/>
              </a:ext>
            </a:extLst>
          </p:cNvPr>
          <p:cNvSpPr/>
          <p:nvPr/>
        </p:nvSpPr>
        <p:spPr>
          <a:xfrm>
            <a:off x="6583680" y="0"/>
            <a:ext cx="5608320" cy="6858000"/>
          </a:xfrm>
          <a:prstGeom prst="rect">
            <a:avLst/>
          </a:prstGeom>
          <a:solidFill>
            <a:srgbClr val="C2E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523D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BD0BEB3-A9CD-32D7-3DAA-D8AF653E1530}"/>
              </a:ext>
            </a:extLst>
          </p:cNvPr>
          <p:cNvSpPr txBox="1">
            <a:spLocks/>
          </p:cNvSpPr>
          <p:nvPr/>
        </p:nvSpPr>
        <p:spPr>
          <a:xfrm>
            <a:off x="447923" y="473132"/>
            <a:ext cx="10515600" cy="620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00"/>
              </a:spcBef>
            </a:pPr>
            <a:r>
              <a:rPr lang="en-US" sz="3800" spc="150" dirty="0">
                <a:solidFill>
                  <a:srgbClr val="254A5D"/>
                </a:solidFill>
                <a:latin typeface="Karla Medium" panose="020B0004030503030003" pitchFamily="34" charset="77"/>
                <a:cs typeface="Calibri Light"/>
              </a:rPr>
              <a:t>REMEMBER THIS SLIDE?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46339A-8E6B-15EB-910C-6D463AC16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662" y="2444032"/>
            <a:ext cx="5187909" cy="2917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C8A2330B-2D41-BABF-5E58-4B1AA831B894}"/>
              </a:ext>
            </a:extLst>
          </p:cNvPr>
          <p:cNvSpPr txBox="1">
            <a:spLocks/>
          </p:cNvSpPr>
          <p:nvPr/>
        </p:nvSpPr>
        <p:spPr>
          <a:xfrm>
            <a:off x="7328341" y="2807994"/>
            <a:ext cx="4118997" cy="21210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en-US" sz="3800" spc="150" dirty="0">
                <a:solidFill>
                  <a:srgbClr val="254A5D"/>
                </a:solidFill>
                <a:latin typeface="Karla Medium" panose="020B0004030503030003" pitchFamily="34" charset="77"/>
                <a:cs typeface="Calibri Light"/>
              </a:rPr>
              <a:t>HOW DID IT MAKE YOU FEEL?</a:t>
            </a:r>
          </a:p>
        </p:txBody>
      </p:sp>
      <p:pic>
        <p:nvPicPr>
          <p:cNvPr id="30" name="Graphic 29" descr="Arrow Right outline">
            <a:extLst>
              <a:ext uri="{FF2B5EF4-FFF2-40B4-BE49-F238E27FC236}">
                <a16:creationId xmlns:a16="http://schemas.microsoft.com/office/drawing/2014/main" id="{FF7EEB4B-2154-C8F1-B886-9214119C2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18522" y="3411312"/>
            <a:ext cx="914400" cy="914400"/>
          </a:xfrm>
          <a:prstGeom prst="rect">
            <a:avLst/>
          </a:prstGeom>
        </p:spPr>
      </p:pic>
      <p:pic>
        <p:nvPicPr>
          <p:cNvPr id="31" name="Graphic 30" descr="Arrow Right outline">
            <a:extLst>
              <a:ext uri="{FF2B5EF4-FFF2-40B4-BE49-F238E27FC236}">
                <a16:creationId xmlns:a16="http://schemas.microsoft.com/office/drawing/2014/main" id="{62206AFA-A36F-C61F-A5F7-B990B82575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827288" y="132098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39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CAAAE1D4-D294-9751-2C82-3BB6AAD8D526}"/>
              </a:ext>
            </a:extLst>
          </p:cNvPr>
          <p:cNvSpPr txBox="1">
            <a:spLocks/>
          </p:cNvSpPr>
          <p:nvPr/>
        </p:nvSpPr>
        <p:spPr>
          <a:xfrm>
            <a:off x="447923" y="473132"/>
            <a:ext cx="10515600" cy="620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00"/>
              </a:spcBef>
            </a:pPr>
            <a:r>
              <a:rPr lang="en-US" sz="3800" spc="150" dirty="0">
                <a:solidFill>
                  <a:srgbClr val="254A5D"/>
                </a:solidFill>
                <a:latin typeface="Karla Medium" panose="020B0004030503030003" pitchFamily="34" charset="77"/>
              </a:rPr>
              <a:t>WHAT WE COVERED</a:t>
            </a:r>
            <a:endParaRPr lang="en-US" sz="3800" spc="150" dirty="0">
              <a:solidFill>
                <a:srgbClr val="254A5D"/>
              </a:solidFill>
              <a:latin typeface="Karla Medium" panose="020B0004030503030003" pitchFamily="34" charset="77"/>
              <a:cs typeface="Calibri Light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6EE15EF-6C9D-4AA3-9ED9-AD91722AF26A}"/>
              </a:ext>
            </a:extLst>
          </p:cNvPr>
          <p:cNvSpPr/>
          <p:nvPr/>
        </p:nvSpPr>
        <p:spPr>
          <a:xfrm>
            <a:off x="4045383" y="2213894"/>
            <a:ext cx="3295693" cy="3295693"/>
          </a:xfrm>
          <a:prstGeom prst="ellipse">
            <a:avLst/>
          </a:prstGeom>
          <a:solidFill>
            <a:srgbClr val="65BAAF"/>
          </a:solidFill>
          <a:ln w="28575" cap="flat" cmpd="sng" algn="ctr">
            <a:solidFill>
              <a:srgbClr val="D9E1E2"/>
            </a:solidFill>
            <a:prstDash val="solid"/>
            <a:miter lim="800000"/>
          </a:ln>
          <a:effectLst/>
        </p:spPr>
        <p:txBody>
          <a:bodyPr spcFirstLastPara="0" vert="horz" wrap="square" lIns="115003" tIns="115003" rIns="115003" bIns="115003" numCol="1" spcCol="1270" anchor="ctr" anchorCtr="0">
            <a:noAutofit/>
          </a:bodyPr>
          <a:lstStyle/>
          <a:p>
            <a:pPr marL="0" marR="0" lvl="0" indent="0" algn="ctr" defTabSz="11557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itchFamily="2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F80CEE1-85D4-4397-96A9-8F7198FB9DBB}"/>
              </a:ext>
            </a:extLst>
          </p:cNvPr>
          <p:cNvSpPr/>
          <p:nvPr/>
        </p:nvSpPr>
        <p:spPr>
          <a:xfrm>
            <a:off x="-31120" y="3718406"/>
            <a:ext cx="4927936" cy="272920"/>
          </a:xfrm>
          <a:prstGeom prst="rect">
            <a:avLst/>
          </a:prstGeom>
          <a:solidFill>
            <a:srgbClr val="C2E3F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itchFamily="2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FE198DC-56AA-4C9F-A457-3373F1D9BD14}"/>
              </a:ext>
            </a:extLst>
          </p:cNvPr>
          <p:cNvSpPr/>
          <p:nvPr/>
        </p:nvSpPr>
        <p:spPr>
          <a:xfrm>
            <a:off x="338479" y="3642498"/>
            <a:ext cx="469191" cy="438481"/>
          </a:xfrm>
          <a:prstGeom prst="ellipse">
            <a:avLst/>
          </a:prstGeom>
          <a:solidFill>
            <a:srgbClr val="C2E3FA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2000" b="1" kern="0" dirty="0">
                <a:solidFill>
                  <a:prstClr val="white"/>
                </a:solidFill>
                <a:latin typeface="Karl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endParaRPr kumimoji="0" lang="en-IN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Freeform 16">
            <a:extLst>
              <a:ext uri="{FF2B5EF4-FFF2-40B4-BE49-F238E27FC236}">
                <a16:creationId xmlns:a16="http://schemas.microsoft.com/office/drawing/2014/main" id="{B84377FC-B4A9-4729-900B-54D5F53612B2}"/>
              </a:ext>
            </a:extLst>
          </p:cNvPr>
          <p:cNvSpPr>
            <a:spLocks/>
          </p:cNvSpPr>
          <p:nvPr/>
        </p:nvSpPr>
        <p:spPr bwMode="auto">
          <a:xfrm>
            <a:off x="6647" y="3167499"/>
            <a:ext cx="4974782" cy="577247"/>
          </a:xfrm>
          <a:custGeom>
            <a:avLst/>
            <a:gdLst>
              <a:gd name="T0" fmla="*/ 2688 w 2844"/>
              <a:gd name="T1" fmla="*/ 513 h 513"/>
              <a:gd name="T2" fmla="*/ 2143 w 2844"/>
              <a:gd name="T3" fmla="*/ 241 h 513"/>
              <a:gd name="T4" fmla="*/ 0 w 2844"/>
              <a:gd name="T5" fmla="*/ 241 h 513"/>
              <a:gd name="T6" fmla="*/ 0 w 2844"/>
              <a:gd name="T7" fmla="*/ 0 h 513"/>
              <a:gd name="T8" fmla="*/ 2233 w 2844"/>
              <a:gd name="T9" fmla="*/ 0 h 513"/>
              <a:gd name="T10" fmla="*/ 2844 w 2844"/>
              <a:gd name="T11" fmla="*/ 331 h 513"/>
              <a:gd name="T12" fmla="*/ 2688 w 2844"/>
              <a:gd name="T13" fmla="*/ 513 h 5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44" h="513">
                <a:moveTo>
                  <a:pt x="2688" y="513"/>
                </a:moveTo>
                <a:lnTo>
                  <a:pt x="2143" y="241"/>
                </a:lnTo>
                <a:lnTo>
                  <a:pt x="0" y="241"/>
                </a:lnTo>
                <a:lnTo>
                  <a:pt x="0" y="0"/>
                </a:lnTo>
                <a:lnTo>
                  <a:pt x="2233" y="0"/>
                </a:lnTo>
                <a:lnTo>
                  <a:pt x="2844" y="331"/>
                </a:lnTo>
                <a:lnTo>
                  <a:pt x="2688" y="513"/>
                </a:lnTo>
                <a:close/>
              </a:path>
            </a:pathLst>
          </a:custGeom>
          <a:solidFill>
            <a:srgbClr val="C2E3F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254A5D"/>
              </a:solidFill>
              <a:effectLst/>
              <a:uLnTx/>
              <a:uFillTx/>
              <a:latin typeface="Karla" pitchFamily="2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A17D146-8429-4D5D-AF5E-E68D33C027E2}"/>
              </a:ext>
            </a:extLst>
          </p:cNvPr>
          <p:cNvSpPr/>
          <p:nvPr/>
        </p:nvSpPr>
        <p:spPr>
          <a:xfrm>
            <a:off x="338479" y="3092819"/>
            <a:ext cx="469191" cy="438481"/>
          </a:xfrm>
          <a:prstGeom prst="ellipse">
            <a:avLst/>
          </a:prstGeom>
          <a:solidFill>
            <a:srgbClr val="C2E3FA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prstClr val="white"/>
                </a:solidFill>
                <a:latin typeface="Karl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endParaRPr kumimoji="0" lang="en-IN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7" name="Freeform 17">
            <a:extLst>
              <a:ext uri="{FF2B5EF4-FFF2-40B4-BE49-F238E27FC236}">
                <a16:creationId xmlns:a16="http://schemas.microsoft.com/office/drawing/2014/main" id="{D459941A-824C-4E05-8EC5-79ED333AF4B9}"/>
              </a:ext>
            </a:extLst>
          </p:cNvPr>
          <p:cNvSpPr>
            <a:spLocks/>
          </p:cNvSpPr>
          <p:nvPr/>
        </p:nvSpPr>
        <p:spPr bwMode="auto">
          <a:xfrm>
            <a:off x="3376" y="3948539"/>
            <a:ext cx="4985278" cy="590749"/>
          </a:xfrm>
          <a:custGeom>
            <a:avLst/>
            <a:gdLst>
              <a:gd name="T0" fmla="*/ 2235 w 2850"/>
              <a:gd name="T1" fmla="*/ 525 h 525"/>
              <a:gd name="T2" fmla="*/ 0 w 2850"/>
              <a:gd name="T3" fmla="*/ 525 h 525"/>
              <a:gd name="T4" fmla="*/ 0 w 2850"/>
              <a:gd name="T5" fmla="*/ 285 h 525"/>
              <a:gd name="T6" fmla="*/ 2142 w 2850"/>
              <a:gd name="T7" fmla="*/ 285 h 525"/>
              <a:gd name="T8" fmla="*/ 2690 w 2850"/>
              <a:gd name="T9" fmla="*/ 0 h 525"/>
              <a:gd name="T10" fmla="*/ 2850 w 2850"/>
              <a:gd name="T11" fmla="*/ 179 h 525"/>
              <a:gd name="T12" fmla="*/ 2235 w 2850"/>
              <a:gd name="T13" fmla="*/ 525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50" h="525">
                <a:moveTo>
                  <a:pt x="2235" y="525"/>
                </a:moveTo>
                <a:lnTo>
                  <a:pt x="0" y="525"/>
                </a:lnTo>
                <a:lnTo>
                  <a:pt x="0" y="285"/>
                </a:lnTo>
                <a:lnTo>
                  <a:pt x="2142" y="285"/>
                </a:lnTo>
                <a:lnTo>
                  <a:pt x="2690" y="0"/>
                </a:lnTo>
                <a:lnTo>
                  <a:pt x="2850" y="179"/>
                </a:lnTo>
                <a:lnTo>
                  <a:pt x="2235" y="525"/>
                </a:lnTo>
                <a:close/>
              </a:path>
            </a:pathLst>
          </a:custGeom>
          <a:solidFill>
            <a:srgbClr val="C2E3F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254A5D"/>
              </a:solidFill>
              <a:effectLst/>
              <a:uLnTx/>
              <a:uFillTx/>
              <a:latin typeface="Karla" pitchFamily="2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5E5A32F-E96A-49A9-94AD-C3241F7F7621}"/>
              </a:ext>
            </a:extLst>
          </p:cNvPr>
          <p:cNvSpPr/>
          <p:nvPr/>
        </p:nvSpPr>
        <p:spPr>
          <a:xfrm>
            <a:off x="338479" y="4192179"/>
            <a:ext cx="469191" cy="438481"/>
          </a:xfrm>
          <a:prstGeom prst="ellipse">
            <a:avLst/>
          </a:prstGeom>
          <a:solidFill>
            <a:srgbClr val="C2E3FA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prstClr val="white"/>
                </a:solidFill>
                <a:latin typeface="Karl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endParaRPr kumimoji="0" lang="en-IN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Freeform 16">
            <a:extLst>
              <a:ext uri="{FF2B5EF4-FFF2-40B4-BE49-F238E27FC236}">
                <a16:creationId xmlns:a16="http://schemas.microsoft.com/office/drawing/2014/main" id="{CEF64634-3CCD-474E-98E6-E96D28CF1EE2}"/>
              </a:ext>
            </a:extLst>
          </p:cNvPr>
          <p:cNvSpPr>
            <a:spLocks/>
          </p:cNvSpPr>
          <p:nvPr/>
        </p:nvSpPr>
        <p:spPr bwMode="auto">
          <a:xfrm>
            <a:off x="0" y="2622482"/>
            <a:ext cx="4974782" cy="577247"/>
          </a:xfrm>
          <a:custGeom>
            <a:avLst/>
            <a:gdLst>
              <a:gd name="T0" fmla="*/ 2688 w 2844"/>
              <a:gd name="T1" fmla="*/ 513 h 513"/>
              <a:gd name="T2" fmla="*/ 2143 w 2844"/>
              <a:gd name="T3" fmla="*/ 241 h 513"/>
              <a:gd name="T4" fmla="*/ 0 w 2844"/>
              <a:gd name="T5" fmla="*/ 241 h 513"/>
              <a:gd name="T6" fmla="*/ 0 w 2844"/>
              <a:gd name="T7" fmla="*/ 0 h 513"/>
              <a:gd name="T8" fmla="*/ 2233 w 2844"/>
              <a:gd name="T9" fmla="*/ 0 h 513"/>
              <a:gd name="T10" fmla="*/ 2844 w 2844"/>
              <a:gd name="T11" fmla="*/ 331 h 513"/>
              <a:gd name="T12" fmla="*/ 2688 w 2844"/>
              <a:gd name="T13" fmla="*/ 513 h 5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44" h="513">
                <a:moveTo>
                  <a:pt x="2688" y="513"/>
                </a:moveTo>
                <a:lnTo>
                  <a:pt x="2143" y="241"/>
                </a:lnTo>
                <a:lnTo>
                  <a:pt x="0" y="241"/>
                </a:lnTo>
                <a:lnTo>
                  <a:pt x="0" y="0"/>
                </a:lnTo>
                <a:lnTo>
                  <a:pt x="2233" y="0"/>
                </a:lnTo>
                <a:lnTo>
                  <a:pt x="2844" y="331"/>
                </a:lnTo>
                <a:lnTo>
                  <a:pt x="2688" y="513"/>
                </a:lnTo>
                <a:close/>
              </a:path>
            </a:pathLst>
          </a:custGeom>
          <a:solidFill>
            <a:srgbClr val="C2E3F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254A5D"/>
              </a:solidFill>
              <a:effectLst/>
              <a:uLnTx/>
              <a:uFillTx/>
              <a:latin typeface="Karla" pitchFamily="2" charset="0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744568A-B661-4B7D-9F9A-53AB9A4103E4}"/>
              </a:ext>
            </a:extLst>
          </p:cNvPr>
          <p:cNvSpPr/>
          <p:nvPr/>
        </p:nvSpPr>
        <p:spPr>
          <a:xfrm>
            <a:off x="338479" y="2543138"/>
            <a:ext cx="469191" cy="438481"/>
          </a:xfrm>
          <a:prstGeom prst="ellipse">
            <a:avLst/>
          </a:prstGeom>
          <a:solidFill>
            <a:srgbClr val="C2E3FA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endParaRPr kumimoji="0" lang="en-IN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8" name="Freeform 17">
            <a:extLst>
              <a:ext uri="{FF2B5EF4-FFF2-40B4-BE49-F238E27FC236}">
                <a16:creationId xmlns:a16="http://schemas.microsoft.com/office/drawing/2014/main" id="{5E75BB95-A8A8-48A4-8C2F-8DB779AB8757}"/>
              </a:ext>
            </a:extLst>
          </p:cNvPr>
          <p:cNvSpPr>
            <a:spLocks/>
          </p:cNvSpPr>
          <p:nvPr/>
        </p:nvSpPr>
        <p:spPr bwMode="auto">
          <a:xfrm>
            <a:off x="-1848" y="4496501"/>
            <a:ext cx="4985278" cy="590749"/>
          </a:xfrm>
          <a:custGeom>
            <a:avLst/>
            <a:gdLst>
              <a:gd name="T0" fmla="*/ 2235 w 2850"/>
              <a:gd name="T1" fmla="*/ 525 h 525"/>
              <a:gd name="T2" fmla="*/ 0 w 2850"/>
              <a:gd name="T3" fmla="*/ 525 h 525"/>
              <a:gd name="T4" fmla="*/ 0 w 2850"/>
              <a:gd name="T5" fmla="*/ 285 h 525"/>
              <a:gd name="T6" fmla="*/ 2142 w 2850"/>
              <a:gd name="T7" fmla="*/ 285 h 525"/>
              <a:gd name="T8" fmla="*/ 2690 w 2850"/>
              <a:gd name="T9" fmla="*/ 0 h 525"/>
              <a:gd name="T10" fmla="*/ 2850 w 2850"/>
              <a:gd name="T11" fmla="*/ 179 h 525"/>
              <a:gd name="T12" fmla="*/ 2235 w 2850"/>
              <a:gd name="T13" fmla="*/ 525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50" h="525">
                <a:moveTo>
                  <a:pt x="2235" y="525"/>
                </a:moveTo>
                <a:lnTo>
                  <a:pt x="0" y="525"/>
                </a:lnTo>
                <a:lnTo>
                  <a:pt x="0" y="285"/>
                </a:lnTo>
                <a:lnTo>
                  <a:pt x="2142" y="285"/>
                </a:lnTo>
                <a:lnTo>
                  <a:pt x="2690" y="0"/>
                </a:lnTo>
                <a:lnTo>
                  <a:pt x="2850" y="179"/>
                </a:lnTo>
                <a:lnTo>
                  <a:pt x="2235" y="525"/>
                </a:lnTo>
                <a:close/>
              </a:path>
            </a:pathLst>
          </a:custGeom>
          <a:solidFill>
            <a:srgbClr val="C2E3F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254A5D"/>
              </a:solidFill>
              <a:effectLst/>
              <a:uLnTx/>
              <a:uFillTx/>
              <a:latin typeface="Karla" pitchFamily="2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FE01AE6-A92F-42F6-B07D-21E8D0F1AFC2}"/>
              </a:ext>
            </a:extLst>
          </p:cNvPr>
          <p:cNvSpPr/>
          <p:nvPr/>
        </p:nvSpPr>
        <p:spPr>
          <a:xfrm>
            <a:off x="338479" y="4741860"/>
            <a:ext cx="469191" cy="438481"/>
          </a:xfrm>
          <a:prstGeom prst="ellipse">
            <a:avLst/>
          </a:prstGeom>
          <a:solidFill>
            <a:srgbClr val="C2E3FA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2000" b="1" kern="0" dirty="0">
                <a:solidFill>
                  <a:prstClr val="white"/>
                </a:solidFill>
                <a:latin typeface="Karl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endParaRPr kumimoji="0" lang="en-IN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300A8698-45F5-48F2-BD82-69C2A2EF4BC3}"/>
              </a:ext>
            </a:extLst>
          </p:cNvPr>
          <p:cNvSpPr/>
          <p:nvPr/>
        </p:nvSpPr>
        <p:spPr>
          <a:xfrm>
            <a:off x="6762445" y="3440945"/>
            <a:ext cx="1503867" cy="918938"/>
          </a:xfrm>
          <a:prstGeom prst="rightArrow">
            <a:avLst>
              <a:gd name="adj1" fmla="val 56098"/>
              <a:gd name="adj2" fmla="val 51525"/>
            </a:avLst>
          </a:prstGeom>
          <a:solidFill>
            <a:srgbClr val="C2E3F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itchFamily="2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8C3EA18-7E87-41FD-BB05-27FB58ADED2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4861" y="2613372"/>
            <a:ext cx="2496737" cy="2496737"/>
          </a:xfrm>
          <a:prstGeom prst="flowChartConnector">
            <a:avLst/>
          </a:prstGeom>
          <a:solidFill>
            <a:srgbClr val="254A5D"/>
          </a:solidFill>
          <a:ln w="63500">
            <a:solidFill>
              <a:srgbClr val="F2F2F2"/>
            </a:solidFill>
          </a:ln>
          <a:effectLst/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C823465-770A-B811-7905-3C9FE1C98033}"/>
              </a:ext>
            </a:extLst>
          </p:cNvPr>
          <p:cNvSpPr txBox="1"/>
          <p:nvPr/>
        </p:nvSpPr>
        <p:spPr>
          <a:xfrm flipH="1">
            <a:off x="1010997" y="2349859"/>
            <a:ext cx="3132419" cy="79060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1218987"/>
            <a:r>
              <a:rPr lang="en-IN" dirty="0">
                <a:solidFill>
                  <a:srgbClr val="254A5D"/>
                </a:solidFill>
                <a:latin typeface="Karl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Center on the Donor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08B2ECE-FB45-1250-4E7D-DD6D97343EFD}"/>
              </a:ext>
            </a:extLst>
          </p:cNvPr>
          <p:cNvSpPr txBox="1"/>
          <p:nvPr/>
        </p:nvSpPr>
        <p:spPr>
          <a:xfrm flipH="1">
            <a:off x="1010997" y="2900222"/>
            <a:ext cx="3132419" cy="79060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1218987"/>
            <a:r>
              <a:rPr lang="en-IN" dirty="0">
                <a:solidFill>
                  <a:srgbClr val="254A5D"/>
                </a:solidFill>
                <a:latin typeface="Karl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Always Authentic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0AD4504-CE7A-DED0-F20F-5C304490B19D}"/>
              </a:ext>
            </a:extLst>
          </p:cNvPr>
          <p:cNvSpPr txBox="1"/>
          <p:nvPr/>
        </p:nvSpPr>
        <p:spPr>
          <a:xfrm flipH="1">
            <a:off x="1010997" y="3445239"/>
            <a:ext cx="3132419" cy="79060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1218987"/>
            <a:r>
              <a:rPr lang="en-IN" dirty="0">
                <a:solidFill>
                  <a:srgbClr val="254A5D"/>
                </a:solidFill>
                <a:latin typeface="Karl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Choice and Permission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A0E47BB-A51A-85AB-6BBE-77C6707F20AA}"/>
              </a:ext>
            </a:extLst>
          </p:cNvPr>
          <p:cNvSpPr txBox="1"/>
          <p:nvPr/>
        </p:nvSpPr>
        <p:spPr>
          <a:xfrm flipH="1">
            <a:off x="1010997" y="4010694"/>
            <a:ext cx="3132419" cy="79060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1218987"/>
            <a:r>
              <a:rPr lang="en-IN" dirty="0">
                <a:solidFill>
                  <a:srgbClr val="254A5D"/>
                </a:solidFill>
                <a:latin typeface="Karl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Thank and Report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5E926EC-507E-367B-E5DE-8E9A0BE187D4}"/>
              </a:ext>
            </a:extLst>
          </p:cNvPr>
          <p:cNvSpPr txBox="1"/>
          <p:nvPr/>
        </p:nvSpPr>
        <p:spPr>
          <a:xfrm flipH="1">
            <a:off x="1010997" y="4534896"/>
            <a:ext cx="3132419" cy="79060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1218987"/>
            <a:r>
              <a:rPr lang="en-IN" dirty="0">
                <a:solidFill>
                  <a:srgbClr val="254A5D"/>
                </a:solidFill>
                <a:latin typeface="Karl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Sincerity and Emotion</a:t>
            </a: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AB5BD92E-9200-5EEF-81E9-CD9B11FF5142}"/>
              </a:ext>
            </a:extLst>
          </p:cNvPr>
          <p:cNvSpPr txBox="1">
            <a:spLocks/>
          </p:cNvSpPr>
          <p:nvPr/>
        </p:nvSpPr>
        <p:spPr>
          <a:xfrm>
            <a:off x="8312032" y="2972900"/>
            <a:ext cx="3742809" cy="17776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00"/>
              </a:spcBef>
            </a:pPr>
            <a:r>
              <a:rPr lang="en-US" sz="3200" spc="150" dirty="0">
                <a:solidFill>
                  <a:srgbClr val="254A5D"/>
                </a:solidFill>
                <a:latin typeface="Karla Medium" panose="020B0004030503030003" pitchFamily="34" charset="77"/>
              </a:rPr>
              <a:t>EXTRAORDINARY</a:t>
            </a:r>
          </a:p>
          <a:p>
            <a:pPr>
              <a:spcBef>
                <a:spcPts val="200"/>
              </a:spcBef>
            </a:pPr>
            <a:r>
              <a:rPr lang="en-US" sz="3200" spc="150" dirty="0">
                <a:solidFill>
                  <a:srgbClr val="254A5D"/>
                </a:solidFill>
                <a:latin typeface="Karla Medium" panose="020B0004030503030003" pitchFamily="34" charset="77"/>
                <a:cs typeface="Calibri Light"/>
              </a:rPr>
              <a:t>DONOR</a:t>
            </a:r>
          </a:p>
          <a:p>
            <a:pPr>
              <a:spcBef>
                <a:spcPts val="200"/>
              </a:spcBef>
            </a:pPr>
            <a:r>
              <a:rPr lang="en-US" sz="3200" spc="150" dirty="0">
                <a:solidFill>
                  <a:srgbClr val="254A5D"/>
                </a:solidFill>
                <a:latin typeface="Karla Medium" panose="020B0004030503030003" pitchFamily="34" charset="77"/>
                <a:cs typeface="Calibri Light"/>
              </a:rPr>
              <a:t>EXPERIENCES</a:t>
            </a:r>
          </a:p>
        </p:txBody>
      </p:sp>
    </p:spTree>
    <p:extLst>
      <p:ext uri="{BB962C8B-B14F-4D97-AF65-F5344CB8AC3E}">
        <p14:creationId xmlns:p14="http://schemas.microsoft.com/office/powerpoint/2010/main" val="22688220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AB266296-665F-9B78-2534-56BC2F9052A4}"/>
              </a:ext>
            </a:extLst>
          </p:cNvPr>
          <p:cNvSpPr/>
          <p:nvPr/>
        </p:nvSpPr>
        <p:spPr>
          <a:xfrm rot="16200000">
            <a:off x="-71120" y="71120"/>
            <a:ext cx="6858000" cy="6715760"/>
          </a:xfrm>
          <a:prstGeom prst="rect">
            <a:avLst/>
          </a:prstGeom>
          <a:solidFill>
            <a:srgbClr val="ECB2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D9595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658447-2C4C-0197-DC74-BEE9A9BC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67" y="466554"/>
            <a:ext cx="10515600" cy="620241"/>
          </a:xfrm>
        </p:spPr>
        <p:txBody>
          <a:bodyPr>
            <a:noAutofit/>
          </a:bodyPr>
          <a:lstStyle/>
          <a:p>
            <a:pPr>
              <a:spcBef>
                <a:spcPts val="200"/>
              </a:spcBef>
            </a:pPr>
            <a:r>
              <a:rPr lang="en-US" sz="3800" spc="150" dirty="0">
                <a:solidFill>
                  <a:schemeClr val="bg1"/>
                </a:solidFill>
                <a:latin typeface="Karla Medium" panose="020B0004030503030003" pitchFamily="34" charset="77"/>
              </a:rPr>
              <a:t>YOU DO GOOD!</a:t>
            </a:r>
            <a:endParaRPr lang="en-US" sz="3800" spc="150" dirty="0">
              <a:solidFill>
                <a:schemeClr val="bg1"/>
              </a:solidFill>
              <a:latin typeface="Karla Medium" panose="020B0004030503030003" pitchFamily="34" charset="77"/>
              <a:cs typeface="Calibri Light"/>
            </a:endParaRP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65CC072D-473B-2F26-7BCF-7CCD295F6415}"/>
              </a:ext>
            </a:extLst>
          </p:cNvPr>
          <p:cNvSpPr txBox="1">
            <a:spLocks/>
          </p:cNvSpPr>
          <p:nvPr/>
        </p:nvSpPr>
        <p:spPr>
          <a:xfrm>
            <a:off x="211112" y="3195881"/>
            <a:ext cx="2196808" cy="1553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 spc="150" dirty="0">
                <a:solidFill>
                  <a:schemeClr val="bg1"/>
                </a:solidFill>
                <a:latin typeface="Karla Light" panose="020B0004030503030003" pitchFamily="34" charset="77"/>
                <a:cs typeface="Calibri" panose="020F0502020204030204" pitchFamily="34" charset="0"/>
              </a:rPr>
              <a:t>A MESSAGE FROM MAYA ANGELOU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C9B34E3-9180-E615-AAC1-842C3E2BE83A}"/>
              </a:ext>
            </a:extLst>
          </p:cNvPr>
          <p:cNvSpPr/>
          <p:nvPr/>
        </p:nvSpPr>
        <p:spPr>
          <a:xfrm>
            <a:off x="13553478" y="512001"/>
            <a:ext cx="275931" cy="275931"/>
          </a:xfrm>
          <a:prstGeom prst="ellipse">
            <a:avLst/>
          </a:prstGeom>
          <a:solidFill>
            <a:srgbClr val="D9E1E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54A5D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CF1000D-A00E-286A-2A76-8F813AF0562F}"/>
              </a:ext>
            </a:extLst>
          </p:cNvPr>
          <p:cNvSpPr txBox="1">
            <a:spLocks/>
          </p:cNvSpPr>
          <p:nvPr/>
        </p:nvSpPr>
        <p:spPr>
          <a:xfrm>
            <a:off x="13542405" y="409757"/>
            <a:ext cx="329417" cy="42967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fld id="{07AD0BAB-DD63-7E42-901B-AF5792B5F013}" type="slidenum">
              <a:rPr lang="en-US" sz="1800" smtClean="0">
                <a:solidFill>
                  <a:srgbClr val="254A5D"/>
                </a:solidFill>
                <a:latin typeface="+mj-lt"/>
                <a:cs typeface="Calibri" panose="020F0502020204030204" pitchFamily="34" charset="0"/>
              </a:rPr>
              <a:t>34</a:t>
            </a:fld>
            <a:endParaRPr lang="en-US" sz="1800" dirty="0">
              <a:solidFill>
                <a:srgbClr val="254A5D"/>
              </a:solidFill>
              <a:latin typeface="+mj-lt"/>
              <a:cs typeface="Calibri" panose="020F0502020204030204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56B3E70-7BC4-9C91-0A61-6570EA83D507}"/>
              </a:ext>
            </a:extLst>
          </p:cNvPr>
          <p:cNvCxnSpPr>
            <a:cxnSpLocks/>
          </p:cNvCxnSpPr>
          <p:nvPr/>
        </p:nvCxnSpPr>
        <p:spPr>
          <a:xfrm flipH="1">
            <a:off x="10095532" y="-280080"/>
            <a:ext cx="1714870" cy="0"/>
          </a:xfrm>
          <a:prstGeom prst="line">
            <a:avLst/>
          </a:prstGeom>
          <a:ln w="25400">
            <a:solidFill>
              <a:srgbClr val="D9E1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nline Media 2" title="Dr. Maya Angelou - Just Do Right">
            <a:hlinkClick r:id="" action="ppaction://media"/>
            <a:extLst>
              <a:ext uri="{FF2B5EF4-FFF2-40B4-BE49-F238E27FC236}">
                <a16:creationId xmlns:a16="http://schemas.microsoft.com/office/drawing/2014/main" id="{D632822C-3B9C-019D-546E-5BE481419A5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45065" y="1702366"/>
            <a:ext cx="8299256" cy="468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8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B2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AA559F5-4084-A536-4F0B-2957600AE244}"/>
              </a:ext>
            </a:extLst>
          </p:cNvPr>
          <p:cNvSpPr txBox="1">
            <a:spLocks/>
          </p:cNvSpPr>
          <p:nvPr/>
        </p:nvSpPr>
        <p:spPr>
          <a:xfrm>
            <a:off x="3810000" y="1491060"/>
            <a:ext cx="4572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en-US" b="1" spc="150" dirty="0">
                <a:solidFill>
                  <a:schemeClr val="bg1"/>
                </a:solidFill>
                <a:latin typeface="Karla" pitchFamily="2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6478459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AA559F5-4084-A536-4F0B-2957600AE244}"/>
              </a:ext>
            </a:extLst>
          </p:cNvPr>
          <p:cNvSpPr txBox="1">
            <a:spLocks/>
          </p:cNvSpPr>
          <p:nvPr/>
        </p:nvSpPr>
        <p:spPr>
          <a:xfrm>
            <a:off x="3467100" y="2947711"/>
            <a:ext cx="5257800" cy="9625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en-US" b="1" spc="150" dirty="0">
                <a:solidFill>
                  <a:srgbClr val="254A5D"/>
                </a:solidFill>
                <a:latin typeface="Karla" pitchFamily="2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330775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138B2E-91D4-114D-8FD9-9F82DBAA8E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E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7B108A3-7B1A-351B-D6D0-D04161852B0B}"/>
              </a:ext>
            </a:extLst>
          </p:cNvPr>
          <p:cNvSpPr txBox="1">
            <a:spLocks/>
          </p:cNvSpPr>
          <p:nvPr/>
        </p:nvSpPr>
        <p:spPr>
          <a:xfrm>
            <a:off x="5486400" y="2292571"/>
            <a:ext cx="6457574" cy="2479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00"/>
              </a:spcBef>
            </a:pPr>
            <a:r>
              <a:rPr lang="en-US" sz="13800" spc="150" dirty="0">
                <a:solidFill>
                  <a:schemeClr val="bg1"/>
                </a:solidFill>
                <a:latin typeface="Karla Medium" panose="020B0004030503030003" pitchFamily="34" charset="77"/>
              </a:rPr>
              <a:t>THANK YOU</a:t>
            </a:r>
            <a:endParaRPr lang="en-US" sz="13800" spc="150" dirty="0">
              <a:solidFill>
                <a:schemeClr val="bg1"/>
              </a:solidFill>
              <a:latin typeface="Karla Medium" panose="020B0004030503030003" pitchFamily="34" charset="77"/>
              <a:cs typeface="Calibri Light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70EA32-DCD7-ADED-1D50-784883DF7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08060" y="4495779"/>
            <a:ext cx="1724912" cy="172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CB887E3-ED54-47AF-9DE3-0B883BA0D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1574" y="567659"/>
            <a:ext cx="1724912" cy="172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68771D0-7D63-D227-A0FC-7E18D0D39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08060" y="567659"/>
            <a:ext cx="1724912" cy="172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AB896BF-3864-0161-5C1B-40D7BAC7B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1574" y="4495779"/>
            <a:ext cx="1724912" cy="172491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04978E8-A6B3-F646-D7D2-080155366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1574" y="2531719"/>
            <a:ext cx="1724912" cy="172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B75C2CD-39C3-AE10-2CA9-1115F40DE0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08060" y="2531719"/>
            <a:ext cx="1724912" cy="172491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890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BA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E8849E8C-6D62-C157-044F-C205387D3923}"/>
              </a:ext>
            </a:extLst>
          </p:cNvPr>
          <p:cNvSpPr txBox="1">
            <a:spLocks/>
          </p:cNvSpPr>
          <p:nvPr/>
        </p:nvSpPr>
        <p:spPr>
          <a:xfrm>
            <a:off x="589766" y="618954"/>
            <a:ext cx="10747017" cy="935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all" spc="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 Medium" panose="020B0004030503030003" pitchFamily="34" charset="77"/>
                <a:ea typeface="+mj-ea"/>
                <a:cs typeface="+mj-cs"/>
              </a:rPr>
              <a:t>Overview of today’s conversation</a:t>
            </a:r>
            <a:br>
              <a:rPr kumimoji="0" lang="en-US" sz="3800" b="0" i="0" u="none" strike="noStrike" kern="1200" cap="all" spc="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 Medium" panose="020B0004030503030003" pitchFamily="34" charset="77"/>
                <a:ea typeface="+mj-ea"/>
                <a:cs typeface="+mj-cs"/>
              </a:rPr>
            </a:br>
            <a:endParaRPr kumimoji="0" lang="en-US" sz="3800" b="0" i="0" u="none" strike="noStrike" kern="1200" cap="all" spc="15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 Medium" panose="020B0004030503030003" pitchFamily="34" charset="77"/>
              <a:ea typeface="+mj-ea"/>
              <a:cs typeface="Calibri Light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6578D0B-CE6A-79BB-36A6-1B4BB0909F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3910307"/>
              </p:ext>
            </p:extLst>
          </p:nvPr>
        </p:nvGraphicFramePr>
        <p:xfrm>
          <a:off x="821233" y="1695537"/>
          <a:ext cx="10549533" cy="4745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00247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C992357-88FD-A503-365A-F3ED3D13E6BC}"/>
              </a:ext>
            </a:extLst>
          </p:cNvPr>
          <p:cNvSpPr txBox="1">
            <a:spLocks/>
          </p:cNvSpPr>
          <p:nvPr/>
        </p:nvSpPr>
        <p:spPr>
          <a:xfrm>
            <a:off x="1012921" y="2772647"/>
            <a:ext cx="10166157" cy="1372633"/>
          </a:xfrm>
          <a:prstGeom prst="rect">
            <a:avLst/>
          </a:prstGeom>
          <a:solidFill>
            <a:srgbClr val="C2E3FA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en-US" sz="3200" spc="150" dirty="0">
                <a:solidFill>
                  <a:srgbClr val="254A5D"/>
                </a:solidFill>
                <a:latin typeface="Karla Medium" panose="020B0004030503030003" pitchFamily="34" charset="77"/>
              </a:rPr>
              <a:t>EDEs HONOR THE DONOR AND CREATE THE CONDITIONS FOR JOYFUL GIVING</a:t>
            </a:r>
            <a:endParaRPr lang="en-US" sz="3200" spc="150" dirty="0">
              <a:solidFill>
                <a:srgbClr val="254A5D"/>
              </a:solidFill>
              <a:latin typeface="Karla Medium" panose="020B0004030503030003" pitchFamily="34" charset="77"/>
              <a:cs typeface="Calibri Light"/>
            </a:endParaRPr>
          </a:p>
        </p:txBody>
      </p:sp>
      <p:pic>
        <p:nvPicPr>
          <p:cNvPr id="4" name="Graphic 3" descr="Flying Money outline">
            <a:extLst>
              <a:ext uri="{FF2B5EF4-FFF2-40B4-BE49-F238E27FC236}">
                <a16:creationId xmlns:a16="http://schemas.microsoft.com/office/drawing/2014/main" id="{1C8E9A11-5C4A-14E6-6825-6CC3B04B8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47160" y="961648"/>
            <a:ext cx="1328280" cy="1328280"/>
          </a:xfrm>
          <a:prstGeom prst="rect">
            <a:avLst/>
          </a:prstGeom>
        </p:spPr>
      </p:pic>
      <p:pic>
        <p:nvPicPr>
          <p:cNvPr id="6" name="Graphic 5" descr="Dance outline">
            <a:extLst>
              <a:ext uri="{FF2B5EF4-FFF2-40B4-BE49-F238E27FC236}">
                <a16:creationId xmlns:a16="http://schemas.microsoft.com/office/drawing/2014/main" id="{1BBB2D37-C221-DFB7-A159-59428D60AD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89840" y="961648"/>
            <a:ext cx="1328280" cy="1328280"/>
          </a:xfrm>
          <a:prstGeom prst="rect">
            <a:avLst/>
          </a:prstGeom>
        </p:spPr>
      </p:pic>
      <p:pic>
        <p:nvPicPr>
          <p:cNvPr id="9" name="Graphic 8" descr="Flying Money outline">
            <a:extLst>
              <a:ext uri="{FF2B5EF4-FFF2-40B4-BE49-F238E27FC236}">
                <a16:creationId xmlns:a16="http://schemas.microsoft.com/office/drawing/2014/main" id="{1030762D-FE93-D65B-175C-272121F0B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61098" y="4771648"/>
            <a:ext cx="1328280" cy="1328280"/>
          </a:xfrm>
          <a:prstGeom prst="rect">
            <a:avLst/>
          </a:prstGeom>
        </p:spPr>
      </p:pic>
      <p:pic>
        <p:nvPicPr>
          <p:cNvPr id="10" name="Graphic 9" descr="Dance outline">
            <a:extLst>
              <a:ext uri="{FF2B5EF4-FFF2-40B4-BE49-F238E27FC236}">
                <a16:creationId xmlns:a16="http://schemas.microsoft.com/office/drawing/2014/main" id="{AC60646C-6C20-BC2D-3DB9-1FBFA99761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47160" y="4771648"/>
            <a:ext cx="1328280" cy="1328280"/>
          </a:xfrm>
          <a:prstGeom prst="rect">
            <a:avLst/>
          </a:prstGeom>
        </p:spPr>
      </p:pic>
      <p:pic>
        <p:nvPicPr>
          <p:cNvPr id="8" name="Graphic 7" descr="Arrow Right outline">
            <a:extLst>
              <a:ext uri="{FF2B5EF4-FFF2-40B4-BE49-F238E27FC236}">
                <a16:creationId xmlns:a16="http://schemas.microsoft.com/office/drawing/2014/main" id="{978FA4A8-9EFB-2192-88A2-AB97E2E53A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25440" y="1231879"/>
            <a:ext cx="914400" cy="914400"/>
          </a:xfrm>
          <a:prstGeom prst="rect">
            <a:avLst/>
          </a:prstGeom>
        </p:spPr>
      </p:pic>
      <p:pic>
        <p:nvPicPr>
          <p:cNvPr id="14" name="Graphic 13" descr="Arrow Right outline">
            <a:extLst>
              <a:ext uri="{FF2B5EF4-FFF2-40B4-BE49-F238E27FC236}">
                <a16:creationId xmlns:a16="http://schemas.microsoft.com/office/drawing/2014/main" id="{1B0680AB-4613-FDD7-90C5-D155731DA9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11069" y="49785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57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C992357-88FD-A503-365A-F3ED3D13E6BC}"/>
              </a:ext>
            </a:extLst>
          </p:cNvPr>
          <p:cNvSpPr txBox="1">
            <a:spLocks/>
          </p:cNvSpPr>
          <p:nvPr/>
        </p:nvSpPr>
        <p:spPr>
          <a:xfrm>
            <a:off x="1012921" y="2772647"/>
            <a:ext cx="10166157" cy="1372633"/>
          </a:xfrm>
          <a:prstGeom prst="rect">
            <a:avLst/>
          </a:prstGeom>
          <a:solidFill>
            <a:srgbClr val="C2E3FA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en-US" sz="3200" spc="150" dirty="0">
                <a:solidFill>
                  <a:srgbClr val="254A5D"/>
                </a:solidFill>
                <a:latin typeface="Karla Medium" panose="020B0004030503030003" pitchFamily="34" charset="77"/>
                <a:cs typeface="Calibri Light"/>
              </a:rPr>
              <a:t>EDEs LAY THE GROUNDWORK FOR TRANSFORMATIONAL GIFTS </a:t>
            </a:r>
          </a:p>
        </p:txBody>
      </p:sp>
      <p:pic>
        <p:nvPicPr>
          <p:cNvPr id="11" name="Graphic 10" descr="Arrow Right outline">
            <a:extLst>
              <a:ext uri="{FF2B5EF4-FFF2-40B4-BE49-F238E27FC236}">
                <a16:creationId xmlns:a16="http://schemas.microsoft.com/office/drawing/2014/main" id="{D29B6F6F-F047-6EE6-DDA4-3F4276B54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3320" y="1338559"/>
            <a:ext cx="914400" cy="914400"/>
          </a:xfrm>
          <a:prstGeom prst="rect">
            <a:avLst/>
          </a:prstGeom>
        </p:spPr>
      </p:pic>
      <p:pic>
        <p:nvPicPr>
          <p:cNvPr id="12" name="Graphic 11" descr="Arrow Right outline">
            <a:extLst>
              <a:ext uri="{FF2B5EF4-FFF2-40B4-BE49-F238E27FC236}">
                <a16:creationId xmlns:a16="http://schemas.microsoft.com/office/drawing/2014/main" id="{ABC2C302-B4B1-38AF-4376-678B54B81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54240" y="1338559"/>
            <a:ext cx="914400" cy="914400"/>
          </a:xfrm>
          <a:prstGeom prst="rect">
            <a:avLst/>
          </a:prstGeom>
        </p:spPr>
      </p:pic>
      <p:pic>
        <p:nvPicPr>
          <p:cNvPr id="3" name="Graphic 2" descr="Excellent outline">
            <a:extLst>
              <a:ext uri="{FF2B5EF4-FFF2-40B4-BE49-F238E27FC236}">
                <a16:creationId xmlns:a16="http://schemas.microsoft.com/office/drawing/2014/main" id="{D5BBEEC4-731F-80DD-7001-322CC25E59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62334" y="1140170"/>
            <a:ext cx="1372633" cy="1372633"/>
          </a:xfrm>
          <a:prstGeom prst="rect">
            <a:avLst/>
          </a:prstGeom>
        </p:spPr>
      </p:pic>
      <p:pic>
        <p:nvPicPr>
          <p:cNvPr id="7" name="Graphic 6" descr="Flying Money outline">
            <a:extLst>
              <a:ext uri="{FF2B5EF4-FFF2-40B4-BE49-F238E27FC236}">
                <a16:creationId xmlns:a16="http://schemas.microsoft.com/office/drawing/2014/main" id="{96D1D6F6-1FD6-FB95-5E3B-772F60B176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36799" y="1140170"/>
            <a:ext cx="1372633" cy="1372633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023F981-6686-704E-DEF5-5B6669C1D1D1}"/>
              </a:ext>
            </a:extLst>
          </p:cNvPr>
          <p:cNvSpPr txBox="1">
            <a:spLocks/>
          </p:cNvSpPr>
          <p:nvPr/>
        </p:nvSpPr>
        <p:spPr>
          <a:xfrm>
            <a:off x="1359421" y="4866624"/>
            <a:ext cx="2271308" cy="7576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400" spc="150" dirty="0">
                <a:solidFill>
                  <a:srgbClr val="254A5D"/>
                </a:solidFill>
                <a:latin typeface="Karla" pitchFamily="2" charset="0"/>
                <a:cs typeface="Calibri" panose="020F0502020204030204" pitchFamily="34" charset="0"/>
              </a:rPr>
              <a:t>Treat all donors with the utmost care and respect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400" dirty="0">
              <a:solidFill>
                <a:schemeClr val="bg2">
                  <a:lumMod val="50000"/>
                </a:schemeClr>
              </a:solidFill>
              <a:latin typeface="Karla" pitchFamily="2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400" dirty="0">
              <a:solidFill>
                <a:schemeClr val="bg2">
                  <a:lumMod val="50000"/>
                </a:schemeClr>
              </a:solidFill>
              <a:latin typeface="Karla" pitchFamily="2" charset="0"/>
              <a:cs typeface="Calibri" panose="020F0502020204030204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6C4C1AB-7932-15EC-F561-1065B594D816}"/>
              </a:ext>
            </a:extLst>
          </p:cNvPr>
          <p:cNvSpPr txBox="1">
            <a:spLocks/>
          </p:cNvSpPr>
          <p:nvPr/>
        </p:nvSpPr>
        <p:spPr>
          <a:xfrm>
            <a:off x="4943958" y="4866624"/>
            <a:ext cx="2009384" cy="7576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400" spc="150" dirty="0">
                <a:solidFill>
                  <a:srgbClr val="254A5D"/>
                </a:solidFill>
                <a:latin typeface="Karla" pitchFamily="2" charset="0"/>
                <a:cs typeface="Calibri" panose="020F0502020204030204" pitchFamily="34" charset="0"/>
              </a:rPr>
              <a:t>Uncover their deepest passion through deep listening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400" dirty="0">
              <a:solidFill>
                <a:schemeClr val="bg2">
                  <a:lumMod val="50000"/>
                </a:schemeClr>
              </a:solidFill>
              <a:latin typeface="Karla" pitchFamily="2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400" dirty="0">
              <a:solidFill>
                <a:schemeClr val="bg2">
                  <a:lumMod val="50000"/>
                </a:schemeClr>
              </a:solidFill>
              <a:latin typeface="Karla" pitchFamily="2" charset="0"/>
              <a:cs typeface="Calibri" panose="020F050202020403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6EF4D41-426A-1B04-9D85-1955094297AD}"/>
              </a:ext>
            </a:extLst>
          </p:cNvPr>
          <p:cNvSpPr txBox="1">
            <a:spLocks/>
          </p:cNvSpPr>
          <p:nvPr/>
        </p:nvSpPr>
        <p:spPr>
          <a:xfrm>
            <a:off x="8469538" y="4920027"/>
            <a:ext cx="2170088" cy="7576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400" spc="150" dirty="0">
                <a:solidFill>
                  <a:srgbClr val="254A5D"/>
                </a:solidFill>
                <a:latin typeface="Karla" pitchFamily="2" charset="0"/>
                <a:cs typeface="Calibri" panose="020F0502020204030204" pitchFamily="34" charset="0"/>
              </a:rPr>
              <a:t>Ultimately, transformational gifts are made that delight donors and meet organizational needs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Karla" pitchFamily="2" charset="0"/>
              <a:cs typeface="Calibri" panose="020F0502020204030204" pitchFamily="34" charset="0"/>
            </a:endParaRPr>
          </a:p>
        </p:txBody>
      </p:sp>
      <p:pic>
        <p:nvPicPr>
          <p:cNvPr id="21" name="Graphic 20" descr="Arrow Right outline">
            <a:extLst>
              <a:ext uri="{FF2B5EF4-FFF2-40B4-BE49-F238E27FC236}">
                <a16:creationId xmlns:a16="http://schemas.microsoft.com/office/drawing/2014/main" id="{FA65E0D9-E856-43E8-DEAE-873AD10B8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3320" y="4785629"/>
            <a:ext cx="914400" cy="914400"/>
          </a:xfrm>
          <a:prstGeom prst="rect">
            <a:avLst/>
          </a:prstGeom>
        </p:spPr>
      </p:pic>
      <p:pic>
        <p:nvPicPr>
          <p:cNvPr id="22" name="Graphic 21" descr="Arrow Right outline">
            <a:extLst>
              <a:ext uri="{FF2B5EF4-FFF2-40B4-BE49-F238E27FC236}">
                <a16:creationId xmlns:a16="http://schemas.microsoft.com/office/drawing/2014/main" id="{F3C3F2BA-F657-75ED-4681-269DDD71E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54240" y="4785629"/>
            <a:ext cx="914400" cy="914400"/>
          </a:xfrm>
          <a:prstGeom prst="rect">
            <a:avLst/>
          </a:prstGeom>
        </p:spPr>
      </p:pic>
      <p:pic>
        <p:nvPicPr>
          <p:cNvPr id="4" name="Graphic 3" descr="Boardroom outline">
            <a:extLst>
              <a:ext uri="{FF2B5EF4-FFF2-40B4-BE49-F238E27FC236}">
                <a16:creationId xmlns:a16="http://schemas.microsoft.com/office/drawing/2014/main" id="{93814B59-47EE-CA38-E91E-A387717081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82568" y="1140168"/>
            <a:ext cx="1372633" cy="137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72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70D54D-88B0-1B77-D85E-510C6EC01E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351" y="0"/>
            <a:ext cx="12221351" cy="6858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C717B39-BD78-639B-249C-60DAABE98FF3}"/>
              </a:ext>
            </a:extLst>
          </p:cNvPr>
          <p:cNvSpPr/>
          <p:nvPr/>
        </p:nvSpPr>
        <p:spPr>
          <a:xfrm>
            <a:off x="235527" y="269819"/>
            <a:ext cx="11720946" cy="6318361"/>
          </a:xfrm>
          <a:prstGeom prst="rect">
            <a:avLst/>
          </a:prstGeom>
          <a:solidFill>
            <a:srgbClr val="65BAA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675B5C-6E06-4BB1-B208-B5C488B47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65" y="722544"/>
            <a:ext cx="10515600" cy="972949"/>
          </a:xfrm>
        </p:spPr>
        <p:txBody>
          <a:bodyPr>
            <a:noAutofit/>
          </a:bodyPr>
          <a:lstStyle/>
          <a:p>
            <a:pPr algn="ctr">
              <a:spcBef>
                <a:spcPts val="200"/>
              </a:spcBef>
            </a:pPr>
            <a:r>
              <a:rPr lang="en-US" sz="3600" spc="150" dirty="0">
                <a:solidFill>
                  <a:srgbClr val="254A5D"/>
                </a:solidFill>
                <a:latin typeface="Karla Medium" panose="020B0004030503030003" pitchFamily="34" charset="77"/>
              </a:rPr>
              <a:t>5 COMPONENTS OF </a:t>
            </a:r>
            <a:br>
              <a:rPr lang="en-US" sz="3600" spc="150" dirty="0">
                <a:solidFill>
                  <a:srgbClr val="254A5D"/>
                </a:solidFill>
                <a:latin typeface="Karla Medium" panose="020B0004030503030003" pitchFamily="34" charset="77"/>
              </a:rPr>
            </a:br>
            <a:r>
              <a:rPr lang="en-US" sz="3600" spc="150" dirty="0">
                <a:solidFill>
                  <a:srgbClr val="254A5D"/>
                </a:solidFill>
                <a:latin typeface="Karla Medium" panose="020B0004030503030003" pitchFamily="34" charset="77"/>
              </a:rPr>
              <a:t>EXTRAORDINARY DONOR EXPERIENCES</a:t>
            </a:r>
            <a:br>
              <a:rPr lang="en-US" sz="3800" spc="150" dirty="0">
                <a:solidFill>
                  <a:srgbClr val="254A5D"/>
                </a:solidFill>
                <a:latin typeface="Karla Medium" panose="020B0004030503030003" pitchFamily="34" charset="77"/>
              </a:rPr>
            </a:br>
            <a:endParaRPr lang="en-US" sz="3800" i="1" spc="150" dirty="0">
              <a:solidFill>
                <a:srgbClr val="254A5D"/>
              </a:solidFill>
              <a:latin typeface="Karla Medium" panose="020B0004030503030003" pitchFamily="34" charset="77"/>
              <a:cs typeface="Calibri Ligh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7C6365-6AC1-147C-035D-6F6A375A5922}"/>
              </a:ext>
            </a:extLst>
          </p:cNvPr>
          <p:cNvGrpSpPr/>
          <p:nvPr/>
        </p:nvGrpSpPr>
        <p:grpSpPr>
          <a:xfrm>
            <a:off x="5194013" y="2948130"/>
            <a:ext cx="2036591" cy="1322166"/>
            <a:chOff x="5423929" y="2948130"/>
            <a:chExt cx="2036591" cy="1322166"/>
          </a:xfrm>
        </p:grpSpPr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B236A499-D855-0C32-FAC5-BCBB77697FF4}"/>
                </a:ext>
              </a:extLst>
            </p:cNvPr>
            <p:cNvSpPr txBox="1">
              <a:spLocks/>
            </p:cNvSpPr>
            <p:nvPr/>
          </p:nvSpPr>
          <p:spPr>
            <a:xfrm>
              <a:off x="5423929" y="2948130"/>
              <a:ext cx="2036591" cy="620241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200"/>
                </a:spcBef>
              </a:pPr>
              <a:r>
                <a:rPr lang="en-US" sz="4000" b="1" spc="150" dirty="0">
                  <a:solidFill>
                    <a:srgbClr val="254A5D"/>
                  </a:solidFill>
                  <a:latin typeface="Karla Light" panose="020B0004030503030003" pitchFamily="34" charset="77"/>
                  <a:cs typeface="Calibri" panose="020F0502020204030204" pitchFamily="34" charset="0"/>
                </a:rPr>
                <a:t>C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48F57A5-DE3E-DA42-7A8F-FE334273DB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23929" y="3668865"/>
              <a:ext cx="845529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C6B41545-CF47-23E5-D778-70F0169BA4AF}"/>
                </a:ext>
              </a:extLst>
            </p:cNvPr>
            <p:cNvSpPr txBox="1">
              <a:spLocks/>
            </p:cNvSpPr>
            <p:nvPr/>
          </p:nvSpPr>
          <p:spPr>
            <a:xfrm>
              <a:off x="5423929" y="3769360"/>
              <a:ext cx="1471768" cy="500936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sz="1400" b="1" spc="150" dirty="0">
                  <a:solidFill>
                    <a:srgbClr val="254A5D"/>
                  </a:solidFill>
                  <a:latin typeface="Karla" panose="020B0004030503030003" pitchFamily="34" charset="77"/>
                  <a:cs typeface="Calibri" panose="020F0502020204030204" pitchFamily="34" charset="0"/>
                </a:rPr>
                <a:t>CHOICE AND PERMISSION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094A039-89BF-324F-2949-0C570BD52B1B}"/>
              </a:ext>
            </a:extLst>
          </p:cNvPr>
          <p:cNvGrpSpPr/>
          <p:nvPr/>
        </p:nvGrpSpPr>
        <p:grpSpPr>
          <a:xfrm>
            <a:off x="9244007" y="2948130"/>
            <a:ext cx="1943100" cy="1322166"/>
            <a:chOff x="9477687" y="2948130"/>
            <a:chExt cx="1943100" cy="1322166"/>
          </a:xfrm>
        </p:grpSpPr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12CE4F46-2405-23BC-A466-96A25CAD2C1B}"/>
                </a:ext>
              </a:extLst>
            </p:cNvPr>
            <p:cNvSpPr txBox="1">
              <a:spLocks/>
            </p:cNvSpPr>
            <p:nvPr/>
          </p:nvSpPr>
          <p:spPr>
            <a:xfrm>
              <a:off x="9477687" y="2948130"/>
              <a:ext cx="1893144" cy="620241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200"/>
                </a:spcBef>
              </a:pPr>
              <a:r>
                <a:rPr lang="en-US" sz="4000" b="1" spc="150" dirty="0">
                  <a:solidFill>
                    <a:srgbClr val="254A5D"/>
                  </a:solidFill>
                  <a:latin typeface="Karla Light" panose="020B0004030503030003" pitchFamily="34" charset="77"/>
                  <a:cs typeface="Calibri" panose="020F0502020204030204" pitchFamily="34" charset="0"/>
                </a:rPr>
                <a:t>S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638D3D8-D1FC-CBEE-D33D-D8EEE00F75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77687" y="3668865"/>
              <a:ext cx="845529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1A370AF9-6D46-1745-E82C-14B857BC381A}"/>
                </a:ext>
              </a:extLst>
            </p:cNvPr>
            <p:cNvSpPr txBox="1">
              <a:spLocks/>
            </p:cNvSpPr>
            <p:nvPr/>
          </p:nvSpPr>
          <p:spPr>
            <a:xfrm>
              <a:off x="9477687" y="3769360"/>
              <a:ext cx="1943100" cy="500936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sz="1400" b="1" spc="150" dirty="0">
                  <a:solidFill>
                    <a:srgbClr val="254A5D"/>
                  </a:solidFill>
                  <a:latin typeface="Karla" panose="020B0004030503030003" pitchFamily="34" charset="77"/>
                  <a:cs typeface="Calibri" panose="020F0502020204030204" pitchFamily="34" charset="0"/>
                </a:rPr>
                <a:t>SINCERITY AND EMOTION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954E680-6740-065E-51B7-2A4BBCC002A5}"/>
              </a:ext>
            </a:extLst>
          </p:cNvPr>
          <p:cNvGrpSpPr/>
          <p:nvPr/>
        </p:nvGrpSpPr>
        <p:grpSpPr>
          <a:xfrm>
            <a:off x="7302916" y="2948130"/>
            <a:ext cx="1868778" cy="1876118"/>
            <a:chOff x="7480149" y="2948130"/>
            <a:chExt cx="1868778" cy="1876118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77213AC0-11A2-6F53-027D-7C85437458DA}"/>
                </a:ext>
              </a:extLst>
            </p:cNvPr>
            <p:cNvSpPr txBox="1">
              <a:spLocks/>
            </p:cNvSpPr>
            <p:nvPr/>
          </p:nvSpPr>
          <p:spPr>
            <a:xfrm>
              <a:off x="7480149" y="2948130"/>
              <a:ext cx="1868778" cy="620241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200"/>
                </a:spcBef>
              </a:pPr>
              <a:r>
                <a:rPr lang="en-US" sz="4000" b="1" spc="150" dirty="0">
                  <a:solidFill>
                    <a:srgbClr val="254A5D"/>
                  </a:solidFill>
                  <a:latin typeface="Karla Light" panose="020B0004030503030003" pitchFamily="34" charset="77"/>
                  <a:cs typeface="Calibri" panose="020F0502020204030204" pitchFamily="34" charset="0"/>
                </a:rPr>
                <a:t>T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A3787AB-1894-C7A5-2547-70AECF1C7C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80149" y="3668865"/>
              <a:ext cx="845529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D9A76D97-920E-096A-E44A-CEE88C8F2ACC}"/>
                </a:ext>
              </a:extLst>
            </p:cNvPr>
            <p:cNvSpPr txBox="1">
              <a:spLocks/>
            </p:cNvSpPr>
            <p:nvPr/>
          </p:nvSpPr>
          <p:spPr>
            <a:xfrm>
              <a:off x="7480149" y="3769360"/>
              <a:ext cx="1705564" cy="1054888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en-US" sz="1400" b="1" spc="150" dirty="0">
                  <a:solidFill>
                    <a:srgbClr val="254A5D"/>
                  </a:solidFill>
                  <a:latin typeface="Karla" panose="020B0004030503030003" pitchFamily="34" charset="77"/>
                  <a:cs typeface="Calibri" panose="020F0502020204030204" pitchFamily="34" charset="0"/>
                </a:rPr>
                <a:t>THANK AND REPORT BACK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E6338F-0ABF-BADE-47BA-03F5A331DF72}"/>
              </a:ext>
            </a:extLst>
          </p:cNvPr>
          <p:cNvGrpSpPr/>
          <p:nvPr/>
        </p:nvGrpSpPr>
        <p:grpSpPr>
          <a:xfrm>
            <a:off x="3085110" y="2948130"/>
            <a:ext cx="2036591" cy="1322166"/>
            <a:chOff x="3316908" y="2948130"/>
            <a:chExt cx="2036591" cy="1322166"/>
          </a:xfrm>
        </p:grpSpPr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7562282B-CA88-FAFF-D781-E57CFBC44F38}"/>
                </a:ext>
              </a:extLst>
            </p:cNvPr>
            <p:cNvSpPr txBox="1">
              <a:spLocks/>
            </p:cNvSpPr>
            <p:nvPr/>
          </p:nvSpPr>
          <p:spPr>
            <a:xfrm>
              <a:off x="3316908" y="2948130"/>
              <a:ext cx="2036591" cy="620241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200"/>
                </a:spcBef>
              </a:pPr>
              <a:r>
                <a:rPr lang="en-US" sz="4000" b="1" spc="150" dirty="0">
                  <a:solidFill>
                    <a:srgbClr val="254A5D"/>
                  </a:solidFill>
                  <a:latin typeface="Karla Light" panose="020B0004030503030003" pitchFamily="34" charset="77"/>
                  <a:cs typeface="Calibri" panose="020F0502020204030204" pitchFamily="34" charset="0"/>
                </a:rPr>
                <a:t>A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21A7255-A53F-76BC-9ED6-DB00550647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6908" y="3668865"/>
              <a:ext cx="845529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5C9D568E-11F4-B9B8-8CFF-E8BC40528FDE}"/>
                </a:ext>
              </a:extLst>
            </p:cNvPr>
            <p:cNvSpPr txBox="1">
              <a:spLocks/>
            </p:cNvSpPr>
            <p:nvPr/>
          </p:nvSpPr>
          <p:spPr>
            <a:xfrm>
              <a:off x="3316908" y="3769360"/>
              <a:ext cx="1689491" cy="500936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sz="1400" b="1" spc="150" dirty="0">
                  <a:solidFill>
                    <a:srgbClr val="254A5D"/>
                  </a:solidFill>
                  <a:latin typeface="Karla" panose="020B0004030503030003" pitchFamily="34" charset="77"/>
                  <a:cs typeface="Calibri" panose="020F0502020204030204" pitchFamily="34" charset="0"/>
                </a:rPr>
                <a:t>ALWAYS AUTHENTIC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C24570-EEB6-A33C-C474-082DADADF11B}"/>
              </a:ext>
            </a:extLst>
          </p:cNvPr>
          <p:cNvGrpSpPr/>
          <p:nvPr/>
        </p:nvGrpSpPr>
        <p:grpSpPr>
          <a:xfrm>
            <a:off x="976207" y="2948130"/>
            <a:ext cx="2036591" cy="1322166"/>
            <a:chOff x="1209887" y="2948130"/>
            <a:chExt cx="2036591" cy="1322166"/>
          </a:xfrm>
        </p:grpSpPr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80A2D999-6791-F792-7715-2FADA93133EE}"/>
                </a:ext>
              </a:extLst>
            </p:cNvPr>
            <p:cNvSpPr txBox="1">
              <a:spLocks/>
            </p:cNvSpPr>
            <p:nvPr/>
          </p:nvSpPr>
          <p:spPr>
            <a:xfrm>
              <a:off x="1209887" y="2948130"/>
              <a:ext cx="2036591" cy="620241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200"/>
                </a:spcBef>
              </a:pPr>
              <a:r>
                <a:rPr lang="en-US" sz="4000" b="1" spc="150" dirty="0">
                  <a:solidFill>
                    <a:srgbClr val="254A5D"/>
                  </a:solidFill>
                  <a:latin typeface="Karla Light" panose="020B0004030503030003" pitchFamily="34" charset="77"/>
                  <a:cs typeface="Calibri" panose="020F0502020204030204" pitchFamily="34" charset="0"/>
                </a:rPr>
                <a:t>C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2D6FA4F-E520-11E8-4C5E-A7238AE79D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9887" y="3668865"/>
              <a:ext cx="845529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5EE5CA5D-E101-6782-8A4C-7FBD12004466}"/>
                </a:ext>
              </a:extLst>
            </p:cNvPr>
            <p:cNvSpPr txBox="1">
              <a:spLocks/>
            </p:cNvSpPr>
            <p:nvPr/>
          </p:nvSpPr>
          <p:spPr>
            <a:xfrm>
              <a:off x="1209887" y="3769360"/>
              <a:ext cx="1689491" cy="500936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sz="1400" b="1" spc="150" dirty="0">
                  <a:solidFill>
                    <a:srgbClr val="254A5D"/>
                  </a:solidFill>
                  <a:latin typeface="Karla" panose="020B0004030503030003" pitchFamily="34" charset="77"/>
                  <a:cs typeface="Calibri" panose="020F0502020204030204" pitchFamily="34" charset="0"/>
                </a:rPr>
                <a:t>CENTER ON THE DONOR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231EB16-0DA9-E859-4E45-A0AA742DD4F6}"/>
              </a:ext>
            </a:extLst>
          </p:cNvPr>
          <p:cNvSpPr txBox="1"/>
          <p:nvPr/>
        </p:nvSpPr>
        <p:spPr>
          <a:xfrm>
            <a:off x="3025704" y="1745740"/>
            <a:ext cx="6111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spc="150" dirty="0">
                <a:solidFill>
                  <a:srgbClr val="254A5D"/>
                </a:solidFill>
                <a:latin typeface="Karla Medium" panose="020B0004030503030003" pitchFamily="34" charset="77"/>
              </a:rPr>
              <a:t>REMEMBER </a:t>
            </a:r>
            <a:r>
              <a:rPr lang="en-US" sz="2400" b="1" i="1" spc="150" dirty="0">
                <a:solidFill>
                  <a:srgbClr val="254A5D"/>
                </a:solidFill>
                <a:latin typeface="Karla Medium" panose="020B0004030503030003" pitchFamily="34" charset="77"/>
              </a:rPr>
              <a:t>CACTUS</a:t>
            </a:r>
            <a:endParaRPr lang="en-US" sz="2400" b="1" i="1" dirty="0">
              <a:solidFill>
                <a:srgbClr val="254A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851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AB266296-665F-9B78-2534-56BC2F9052A4}"/>
              </a:ext>
            </a:extLst>
          </p:cNvPr>
          <p:cNvSpPr/>
          <p:nvPr/>
        </p:nvSpPr>
        <p:spPr>
          <a:xfrm rot="16200000">
            <a:off x="-71120" y="71120"/>
            <a:ext cx="6858000" cy="6715760"/>
          </a:xfrm>
          <a:prstGeom prst="rect">
            <a:avLst/>
          </a:prstGeom>
          <a:solidFill>
            <a:srgbClr val="ECB2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D9595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658447-2C4C-0197-DC74-BEE9A9BC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67" y="466554"/>
            <a:ext cx="10515600" cy="620241"/>
          </a:xfrm>
        </p:spPr>
        <p:txBody>
          <a:bodyPr>
            <a:noAutofit/>
          </a:bodyPr>
          <a:lstStyle/>
          <a:p>
            <a:pPr>
              <a:spcBef>
                <a:spcPts val="200"/>
              </a:spcBef>
            </a:pPr>
            <a:r>
              <a:rPr lang="en-US" sz="3800" spc="150" dirty="0">
                <a:solidFill>
                  <a:schemeClr val="bg1"/>
                </a:solidFill>
                <a:latin typeface="Karla Medium" panose="020B0004030503030003" pitchFamily="34" charset="77"/>
              </a:rPr>
              <a:t>CENTER ON THE DONOR</a:t>
            </a:r>
            <a:endParaRPr lang="en-US" sz="3800" spc="150" dirty="0">
              <a:solidFill>
                <a:schemeClr val="bg1"/>
              </a:solidFill>
              <a:latin typeface="Karla Medium" panose="020B0004030503030003" pitchFamily="34" charset="77"/>
              <a:cs typeface="Calibri Light"/>
            </a:endParaRP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65CC072D-473B-2F26-7BCF-7CCD295F6415}"/>
              </a:ext>
            </a:extLst>
          </p:cNvPr>
          <p:cNvSpPr txBox="1">
            <a:spLocks/>
          </p:cNvSpPr>
          <p:nvPr/>
        </p:nvSpPr>
        <p:spPr>
          <a:xfrm>
            <a:off x="211112" y="3195881"/>
            <a:ext cx="2196808" cy="1553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 spc="150" dirty="0">
                <a:solidFill>
                  <a:schemeClr val="bg1"/>
                </a:solidFill>
                <a:latin typeface="Karla Light" panose="020B0004030503030003" pitchFamily="34" charset="77"/>
                <a:cs typeface="Calibri" panose="020F0502020204030204" pitchFamily="34" charset="0"/>
              </a:rPr>
              <a:t>THE “ME” CONVERSATION GETS OLD FAST!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C9B34E3-9180-E615-AAC1-842C3E2BE83A}"/>
              </a:ext>
            </a:extLst>
          </p:cNvPr>
          <p:cNvSpPr/>
          <p:nvPr/>
        </p:nvSpPr>
        <p:spPr>
          <a:xfrm>
            <a:off x="13553478" y="512001"/>
            <a:ext cx="275931" cy="275931"/>
          </a:xfrm>
          <a:prstGeom prst="ellipse">
            <a:avLst/>
          </a:prstGeom>
          <a:solidFill>
            <a:srgbClr val="D9E1E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54A5D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CF1000D-A00E-286A-2A76-8F813AF0562F}"/>
              </a:ext>
            </a:extLst>
          </p:cNvPr>
          <p:cNvSpPr txBox="1">
            <a:spLocks/>
          </p:cNvSpPr>
          <p:nvPr/>
        </p:nvSpPr>
        <p:spPr>
          <a:xfrm>
            <a:off x="13542405" y="409757"/>
            <a:ext cx="329417" cy="4296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fld id="{07AD0BAB-DD63-7E42-901B-AF5792B5F013}" type="slidenum">
              <a:rPr lang="en-US" sz="1800" smtClean="0">
                <a:solidFill>
                  <a:srgbClr val="254A5D"/>
                </a:solidFill>
                <a:latin typeface="+mj-lt"/>
                <a:cs typeface="Calibri" panose="020F0502020204030204" pitchFamily="34" charset="0"/>
              </a:rPr>
              <a:t>9</a:t>
            </a:fld>
            <a:endParaRPr lang="en-US" sz="1800" dirty="0">
              <a:solidFill>
                <a:srgbClr val="254A5D"/>
              </a:solidFill>
              <a:latin typeface="+mj-lt"/>
              <a:cs typeface="Calibri" panose="020F0502020204030204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56B3E70-7BC4-9C91-0A61-6570EA83D507}"/>
              </a:ext>
            </a:extLst>
          </p:cNvPr>
          <p:cNvCxnSpPr>
            <a:cxnSpLocks/>
          </p:cNvCxnSpPr>
          <p:nvPr/>
        </p:nvCxnSpPr>
        <p:spPr>
          <a:xfrm flipH="1">
            <a:off x="10095532" y="-280080"/>
            <a:ext cx="1714870" cy="0"/>
          </a:xfrm>
          <a:prstGeom prst="line">
            <a:avLst/>
          </a:prstGeom>
          <a:ln w="25400">
            <a:solidFill>
              <a:srgbClr val="D9E1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nline Media 4" title="Me Monster">
            <a:hlinkClick r:id="" action="ppaction://media"/>
            <a:extLst>
              <a:ext uri="{FF2B5EF4-FFF2-40B4-BE49-F238E27FC236}">
                <a16:creationId xmlns:a16="http://schemas.microsoft.com/office/drawing/2014/main" id="{4603F2A7-6A08-D717-C124-762C844559B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739520" y="1716202"/>
            <a:ext cx="7952479" cy="44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7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0D63CDB9821E4697DB594DD0AD07F7" ma:contentTypeVersion="17" ma:contentTypeDescription="Create a new document." ma:contentTypeScope="" ma:versionID="cc6d6fd21e9a5b5bc15e9b848bb157c6">
  <xsd:schema xmlns:xsd="http://www.w3.org/2001/XMLSchema" xmlns:xs="http://www.w3.org/2001/XMLSchema" xmlns:p="http://schemas.microsoft.com/office/2006/metadata/properties" xmlns:ns2="b24c61a8-cb8f-4cf0-903e-fde5ddf4ac6a" xmlns:ns3="2aa485fa-bd8d-405a-8f45-da5dba19abf7" targetNamespace="http://schemas.microsoft.com/office/2006/metadata/properties" ma:root="true" ma:fieldsID="180a2d5800a7f24d2d4c28ce3b4e6869" ns2:_="" ns3:_="">
    <xsd:import namespace="b24c61a8-cb8f-4cf0-903e-fde5ddf4ac6a"/>
    <xsd:import namespace="2aa485fa-bd8d-405a-8f45-da5dba19abf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4c61a8-cb8f-4cf0-903e-fde5ddf4ac6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d119909-28fb-4d34-b75e-66d78f8d98ca}" ma:internalName="TaxCatchAll" ma:showField="CatchAllData" ma:web="b24c61a8-cb8f-4cf0-903e-fde5ddf4ac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a485fa-bd8d-405a-8f45-da5dba19ab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f58619b-a2cb-49ef-bf61-9f763ef341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24c61a8-cb8f-4cf0-903e-fde5ddf4ac6a">
      <UserInfo>
        <DisplayName>Caroline Bushman</DisplayName>
        <AccountId>2596</AccountId>
        <AccountType/>
      </UserInfo>
      <UserInfo>
        <DisplayName>Jefferson R. Morgan</DisplayName>
        <AccountId>2714</AccountId>
        <AccountType/>
      </UserInfo>
      <UserInfo>
        <DisplayName>Bob Weston</DisplayName>
        <AccountId>198</AccountId>
        <AccountType/>
      </UserInfo>
    </SharedWithUsers>
    <TaxCatchAll xmlns="b24c61a8-cb8f-4cf0-903e-fde5ddf4ac6a" xsi:nil="true"/>
    <lcf76f155ced4ddcb4097134ff3c332f xmlns="2aa485fa-bd8d-405a-8f45-da5dba19abf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67ACC8-96DC-4544-A999-06261BA001DB}"/>
</file>

<file path=customXml/itemProps2.xml><?xml version="1.0" encoding="utf-8"?>
<ds:datastoreItem xmlns:ds="http://schemas.openxmlformats.org/officeDocument/2006/customXml" ds:itemID="{5706D7C6-D9A1-48F1-8175-260D5A3BD6A4}"/>
</file>

<file path=customXml/itemProps3.xml><?xml version="1.0" encoding="utf-8"?>
<ds:datastoreItem xmlns:ds="http://schemas.openxmlformats.org/officeDocument/2006/customXml" ds:itemID="{CDC849F7-82D3-4104-A1F4-7FEEAD103CD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2322</Words>
  <Application>Microsoft Office PowerPoint</Application>
  <PresentationFormat>Widescreen</PresentationFormat>
  <Paragraphs>278</Paragraphs>
  <Slides>36</Slides>
  <Notes>36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Calibri</vt:lpstr>
      <vt:lpstr>Calibri Light</vt:lpstr>
      <vt:lpstr>Karla</vt:lpstr>
      <vt:lpstr>Karla Light</vt:lpstr>
      <vt:lpstr>Karla Medium</vt:lpstr>
      <vt:lpstr>Segoe UI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 COMPONENTS OF  EXTRAORDINARY DONOR EXPERIENCES </vt:lpstr>
      <vt:lpstr>CENTER ON THE DONOR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DO GOOD!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2022-09-07T19:50:23Z</dcterms:created>
  <dcterms:modified xsi:type="dcterms:W3CDTF">2022-09-07T19:51:12Z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0x010100810D63CDB9821E4697DB594DD0AD07F7</vt:lpwstr>
  </property>
</Properties>
</file>